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92" userDrawn="1">
          <p15:clr>
            <a:srgbClr val="A4A3A4"/>
          </p15:clr>
        </p15:guide>
        <p15:guide id="2" orient="horz" pos="384">
          <p15:clr>
            <a:srgbClr val="A4A3A4"/>
          </p15:clr>
        </p15:guide>
        <p15:guide id="3" orient="horz" pos="26880">
          <p15:clr>
            <a:srgbClr val="A4A3A4"/>
          </p15:clr>
        </p15:guide>
        <p15:guide id="4" orient="horz">
          <p15:clr>
            <a:srgbClr val="A4A3A4"/>
          </p15:clr>
        </p15:guide>
        <p15:guide id="5" pos="528" userDrawn="1">
          <p15:clr>
            <a:srgbClr val="A4A3A4"/>
          </p15:clr>
        </p15:guide>
        <p15:guide id="6" pos="271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94" autoAdjust="0"/>
  </p:normalViewPr>
  <p:slideViewPr>
    <p:cSldViewPr snapToGrid="0" snapToObjects="1" showGuides="1">
      <p:cViewPr>
        <p:scale>
          <a:sx n="50" d="100"/>
          <a:sy n="50" d="100"/>
        </p:scale>
        <p:origin x="1373" y="-1877"/>
      </p:cViewPr>
      <p:guideLst>
        <p:guide orient="horz" pos="4392"/>
        <p:guide orient="horz" pos="384"/>
        <p:guide orient="horz" pos="26880"/>
        <p:guide orient="horz"/>
        <p:guide pos="528"/>
        <p:guide pos="271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F_2025_Zolo\&#24037;&#20316;&#31807;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F_2025_Zolo\&#24037;&#20316;&#31807;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F_2025_Zolo\&#24037;&#20316;&#31807;5.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F_2025_Zolo\&#24037;&#20316;&#31807;5.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Sheet2!$A$46</c:f>
              <c:strCache>
                <c:ptCount val="1"/>
                <c:pt idx="0">
                  <c:v>auROC-H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Sheet2!$B$45:$D$45</c:f>
              <c:strCache>
                <c:ptCount val="3"/>
                <c:pt idx="0">
                  <c:v>AlphaMissense</c:v>
                </c:pt>
                <c:pt idx="1">
                  <c:v>ESM-1b</c:v>
                </c:pt>
                <c:pt idx="2">
                  <c:v>PolyPhen-2</c:v>
                </c:pt>
              </c:strCache>
            </c:strRef>
          </c:cat>
          <c:val>
            <c:numRef>
              <c:f>Sheet2!$B$46:$D$46</c:f>
              <c:numCache>
                <c:formatCode>General</c:formatCode>
                <c:ptCount val="3"/>
                <c:pt idx="0">
                  <c:v>0.9</c:v>
                </c:pt>
                <c:pt idx="1">
                  <c:v>0.87</c:v>
                </c:pt>
                <c:pt idx="2">
                  <c:v>0.85</c:v>
                </c:pt>
              </c:numCache>
            </c:numRef>
          </c:val>
          <c:extLst>
            <c:ext xmlns:c16="http://schemas.microsoft.com/office/drawing/2014/chart" uri="{C3380CC4-5D6E-409C-BE32-E72D297353CC}">
              <c16:uniqueId val="{00000000-FFC1-4198-913C-93D42A5A7F7E}"/>
            </c:ext>
          </c:extLst>
        </c:ser>
        <c:ser>
          <c:idx val="1"/>
          <c:order val="1"/>
          <c:tx>
            <c:strRef>
              <c:f>Sheet2!$A$47</c:f>
              <c:strCache>
                <c:ptCount val="1"/>
                <c:pt idx="0">
                  <c:v>auROC-M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Sheet2!$B$45:$D$45</c:f>
              <c:strCache>
                <c:ptCount val="3"/>
                <c:pt idx="0">
                  <c:v>AlphaMissense</c:v>
                </c:pt>
                <c:pt idx="1">
                  <c:v>ESM-1b</c:v>
                </c:pt>
                <c:pt idx="2">
                  <c:v>PolyPhen-2</c:v>
                </c:pt>
              </c:strCache>
            </c:strRef>
          </c:cat>
          <c:val>
            <c:numRef>
              <c:f>Sheet2!$B$47:$D$47</c:f>
              <c:numCache>
                <c:formatCode>General</c:formatCode>
                <c:ptCount val="3"/>
                <c:pt idx="0">
                  <c:v>0.61</c:v>
                </c:pt>
                <c:pt idx="1">
                  <c:v>0.59</c:v>
                </c:pt>
                <c:pt idx="2">
                  <c:v>0.55000000000000004</c:v>
                </c:pt>
              </c:numCache>
            </c:numRef>
          </c:val>
          <c:extLst>
            <c:ext xmlns:c16="http://schemas.microsoft.com/office/drawing/2014/chart" uri="{C3380CC4-5D6E-409C-BE32-E72D297353CC}">
              <c16:uniqueId val="{00000001-FFC1-4198-913C-93D42A5A7F7E}"/>
            </c:ext>
          </c:extLst>
        </c:ser>
        <c:ser>
          <c:idx val="2"/>
          <c:order val="2"/>
          <c:tx>
            <c:strRef>
              <c:f>Sheet2!$A$48</c:f>
              <c:strCache>
                <c:ptCount val="1"/>
                <c:pt idx="0">
                  <c:v>Sensitivity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Sheet2!$B$45:$D$45</c:f>
              <c:strCache>
                <c:ptCount val="3"/>
                <c:pt idx="0">
                  <c:v>AlphaMissense</c:v>
                </c:pt>
                <c:pt idx="1">
                  <c:v>ESM-1b</c:v>
                </c:pt>
                <c:pt idx="2">
                  <c:v>PolyPhen-2</c:v>
                </c:pt>
              </c:strCache>
            </c:strRef>
          </c:cat>
          <c:val>
            <c:numRef>
              <c:f>Sheet2!$B$48:$D$48</c:f>
              <c:numCache>
                <c:formatCode>General</c:formatCode>
                <c:ptCount val="3"/>
                <c:pt idx="0">
                  <c:v>0.77</c:v>
                </c:pt>
                <c:pt idx="1">
                  <c:v>0.86</c:v>
                </c:pt>
                <c:pt idx="2">
                  <c:v>0.9</c:v>
                </c:pt>
              </c:numCache>
            </c:numRef>
          </c:val>
          <c:extLst>
            <c:ext xmlns:c16="http://schemas.microsoft.com/office/drawing/2014/chart" uri="{C3380CC4-5D6E-409C-BE32-E72D297353CC}">
              <c16:uniqueId val="{00000002-FFC1-4198-913C-93D42A5A7F7E}"/>
            </c:ext>
          </c:extLst>
        </c:ser>
        <c:ser>
          <c:idx val="3"/>
          <c:order val="3"/>
          <c:tx>
            <c:strRef>
              <c:f>Sheet2!$A$49</c:f>
              <c:strCache>
                <c:ptCount val="1"/>
                <c:pt idx="0">
                  <c:v>Specificity</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Sheet2!$B$45:$D$45</c:f>
              <c:strCache>
                <c:ptCount val="3"/>
                <c:pt idx="0">
                  <c:v>AlphaMissense</c:v>
                </c:pt>
                <c:pt idx="1">
                  <c:v>ESM-1b</c:v>
                </c:pt>
                <c:pt idx="2">
                  <c:v>PolyPhen-2</c:v>
                </c:pt>
              </c:strCache>
            </c:strRef>
          </c:cat>
          <c:val>
            <c:numRef>
              <c:f>Sheet2!$B$49:$D$49</c:f>
              <c:numCache>
                <c:formatCode>General</c:formatCode>
                <c:ptCount val="3"/>
                <c:pt idx="0">
                  <c:v>0.46</c:v>
                </c:pt>
                <c:pt idx="1">
                  <c:v>0.32</c:v>
                </c:pt>
                <c:pt idx="2">
                  <c:v>0.2</c:v>
                </c:pt>
              </c:numCache>
            </c:numRef>
          </c:val>
          <c:extLst>
            <c:ext xmlns:c16="http://schemas.microsoft.com/office/drawing/2014/chart" uri="{C3380CC4-5D6E-409C-BE32-E72D297353CC}">
              <c16:uniqueId val="{00000003-FFC1-4198-913C-93D42A5A7F7E}"/>
            </c:ext>
          </c:extLst>
        </c:ser>
        <c:dLbls>
          <c:showLegendKey val="0"/>
          <c:showVal val="0"/>
          <c:showCatName val="0"/>
          <c:showSerName val="0"/>
          <c:showPercent val="0"/>
          <c:showBubbleSize val="0"/>
        </c:dLbls>
        <c:gapWidth val="219"/>
        <c:overlap val="-27"/>
        <c:axId val="1633170031"/>
        <c:axId val="1633166191"/>
      </c:barChart>
      <c:catAx>
        <c:axId val="1633170031"/>
        <c:scaling>
          <c:orientation val="minMax"/>
        </c:scaling>
        <c:delete val="0"/>
        <c:axPos val="b"/>
        <c:numFmt formatCode="General" sourceLinked="1"/>
        <c:majorTickMark val="in"/>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j-ea"/>
                <a:cs typeface="+mn-cs"/>
              </a:defRPr>
            </a:pPr>
            <a:endParaRPr lang="zh-CN"/>
          </a:p>
        </c:txPr>
        <c:crossAx val="1633166191"/>
        <c:crosses val="autoZero"/>
        <c:auto val="1"/>
        <c:lblAlgn val="ctr"/>
        <c:lblOffset val="100"/>
        <c:noMultiLvlLbl val="0"/>
      </c:catAx>
      <c:valAx>
        <c:axId val="1633166191"/>
        <c:scaling>
          <c:orientation val="minMax"/>
        </c:scaling>
        <c:delete val="0"/>
        <c:axPos val="l"/>
        <c:numFmt formatCode="General" sourceLinked="1"/>
        <c:majorTickMark val="in"/>
        <c:minorTickMark val="none"/>
        <c:tickLblPos val="nextTo"/>
        <c:spPr>
          <a:noFill/>
          <a:ln w="12700">
            <a:solidFill>
              <a:schemeClr val="tx1"/>
            </a:solidFill>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j-ea"/>
                <a:cs typeface="+mn-cs"/>
              </a:defRPr>
            </a:pPr>
            <a:endParaRPr lang="zh-CN"/>
          </a:p>
        </c:txPr>
        <c:crossAx val="16331700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j-ea"/>
              <a:cs typeface="+mn-cs"/>
            </a:defRPr>
          </a:pPr>
          <a:endParaRPr lang="zh-CN"/>
        </a:p>
      </c:txPr>
    </c:legend>
    <c:plotVisOnly val="1"/>
    <c:dispBlanksAs val="gap"/>
    <c:showDLblsOverMax val="0"/>
  </c:chart>
  <c:spPr>
    <a:noFill/>
    <a:ln w="9525" cap="flat" cmpd="sng" algn="ctr">
      <a:solidFill>
        <a:schemeClr val="tx1"/>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Sheet2!$B$21</c:f>
              <c:strCache>
                <c:ptCount val="1"/>
                <c:pt idx="0">
                  <c:v>Pathogenic</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Sheet2!$C$20:$F$20</c:f>
              <c:strCache>
                <c:ptCount val="4"/>
                <c:pt idx="0">
                  <c:v>OMIA</c:v>
                </c:pt>
                <c:pt idx="1">
                  <c:v>AlphaMissense </c:v>
                </c:pt>
                <c:pt idx="2">
                  <c:v>ESM-1b</c:v>
                </c:pt>
                <c:pt idx="3">
                  <c:v>PolyPhen-2</c:v>
                </c:pt>
              </c:strCache>
            </c:strRef>
          </c:cat>
          <c:val>
            <c:numRef>
              <c:f>Sheet2!$C$21:$F$21</c:f>
              <c:numCache>
                <c:formatCode>General</c:formatCode>
                <c:ptCount val="4"/>
                <c:pt idx="0">
                  <c:v>284</c:v>
                </c:pt>
                <c:pt idx="1">
                  <c:v>267</c:v>
                </c:pt>
                <c:pt idx="2">
                  <c:v>305</c:v>
                </c:pt>
                <c:pt idx="3">
                  <c:v>323</c:v>
                </c:pt>
              </c:numCache>
            </c:numRef>
          </c:val>
          <c:extLst>
            <c:ext xmlns:c16="http://schemas.microsoft.com/office/drawing/2014/chart" uri="{C3380CC4-5D6E-409C-BE32-E72D297353CC}">
              <c16:uniqueId val="{00000000-475D-4B1E-8482-1E8F90C45D03}"/>
            </c:ext>
          </c:extLst>
        </c:ser>
        <c:ser>
          <c:idx val="1"/>
          <c:order val="1"/>
          <c:tx>
            <c:strRef>
              <c:f>Sheet2!$B$22</c:f>
              <c:strCache>
                <c:ptCount val="1"/>
                <c:pt idx="0">
                  <c:v>Benign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Sheet2!$C$20:$F$20</c:f>
              <c:strCache>
                <c:ptCount val="4"/>
                <c:pt idx="0">
                  <c:v>OMIA</c:v>
                </c:pt>
                <c:pt idx="1">
                  <c:v>AlphaMissense </c:v>
                </c:pt>
                <c:pt idx="2">
                  <c:v>ESM-1b</c:v>
                </c:pt>
                <c:pt idx="3">
                  <c:v>PolyPhen-2</c:v>
                </c:pt>
              </c:strCache>
            </c:strRef>
          </c:cat>
          <c:val>
            <c:numRef>
              <c:f>Sheet2!$C$22:$F$22</c:f>
              <c:numCache>
                <c:formatCode>General</c:formatCode>
                <c:ptCount val="4"/>
                <c:pt idx="0">
                  <c:v>90</c:v>
                </c:pt>
                <c:pt idx="1">
                  <c:v>107</c:v>
                </c:pt>
                <c:pt idx="2">
                  <c:v>69</c:v>
                </c:pt>
                <c:pt idx="3">
                  <c:v>45</c:v>
                </c:pt>
              </c:numCache>
            </c:numRef>
          </c:val>
          <c:extLst>
            <c:ext xmlns:c16="http://schemas.microsoft.com/office/drawing/2014/chart" uri="{C3380CC4-5D6E-409C-BE32-E72D297353CC}">
              <c16:uniqueId val="{00000001-475D-4B1E-8482-1E8F90C45D03}"/>
            </c:ext>
          </c:extLst>
        </c:ser>
        <c:ser>
          <c:idx val="2"/>
          <c:order val="2"/>
          <c:tx>
            <c:strRef>
              <c:f>Sheet2!$B$23</c:f>
              <c:strCache>
                <c:ptCount val="1"/>
                <c:pt idx="0">
                  <c:v>Missing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Sheet2!$C$20:$F$20</c:f>
              <c:strCache>
                <c:ptCount val="4"/>
                <c:pt idx="0">
                  <c:v>OMIA</c:v>
                </c:pt>
                <c:pt idx="1">
                  <c:v>AlphaMissense </c:v>
                </c:pt>
                <c:pt idx="2">
                  <c:v>ESM-1b</c:v>
                </c:pt>
                <c:pt idx="3">
                  <c:v>PolyPhen-2</c:v>
                </c:pt>
              </c:strCache>
            </c:strRef>
          </c:cat>
          <c:val>
            <c:numRef>
              <c:f>Sheet2!$C$23:$F$23</c:f>
              <c:numCache>
                <c:formatCode>General</c:formatCode>
                <c:ptCount val="4"/>
                <c:pt idx="3">
                  <c:v>6</c:v>
                </c:pt>
              </c:numCache>
            </c:numRef>
          </c:val>
          <c:extLst>
            <c:ext xmlns:c16="http://schemas.microsoft.com/office/drawing/2014/chart" uri="{C3380CC4-5D6E-409C-BE32-E72D297353CC}">
              <c16:uniqueId val="{00000002-475D-4B1E-8482-1E8F90C45D03}"/>
            </c:ext>
          </c:extLst>
        </c:ser>
        <c:dLbls>
          <c:showLegendKey val="0"/>
          <c:showVal val="1"/>
          <c:showCatName val="0"/>
          <c:showSerName val="0"/>
          <c:showPercent val="0"/>
          <c:showBubbleSize val="0"/>
        </c:dLbls>
        <c:gapWidth val="47"/>
        <c:overlap val="96"/>
        <c:axId val="1551535296"/>
        <c:axId val="1551535776"/>
      </c:barChart>
      <c:catAx>
        <c:axId val="1551535296"/>
        <c:scaling>
          <c:orientation val="minMax"/>
        </c:scaling>
        <c:delete val="0"/>
        <c:axPos val="l"/>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j-ea"/>
                <a:cs typeface="+mn-cs"/>
              </a:defRPr>
            </a:pPr>
            <a:endParaRPr lang="zh-CN"/>
          </a:p>
        </c:txPr>
        <c:crossAx val="1551535776"/>
        <c:crosses val="autoZero"/>
        <c:auto val="1"/>
        <c:lblAlgn val="ctr"/>
        <c:lblOffset val="100"/>
        <c:noMultiLvlLbl val="0"/>
      </c:catAx>
      <c:valAx>
        <c:axId val="1551535776"/>
        <c:scaling>
          <c:orientation val="minMax"/>
        </c:scaling>
        <c:delete val="1"/>
        <c:axPos val="b"/>
        <c:numFmt formatCode="General" sourceLinked="1"/>
        <c:majorTickMark val="out"/>
        <c:minorTickMark val="none"/>
        <c:tickLblPos val="nextTo"/>
        <c:crossAx val="1551535296"/>
        <c:crosses val="autoZero"/>
        <c:crossBetween val="between"/>
      </c:valAx>
      <c:spPr>
        <a:noFill/>
        <a:ln>
          <a:noFill/>
        </a:ln>
        <a:effectLst/>
      </c:spPr>
    </c:plotArea>
    <c:legend>
      <c:legendPos val="b"/>
      <c:layout>
        <c:manualLayout>
          <c:xMode val="edge"/>
          <c:yMode val="edge"/>
          <c:x val="0.288848265454485"/>
          <c:y val="0.86286463322860196"/>
          <c:w val="0.41970160705110188"/>
          <c:h val="9.4600372959322873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j-ea"/>
              <a:cs typeface="+mn-cs"/>
            </a:defRPr>
          </a:pPr>
          <a:endParaRPr lang="zh-CN"/>
        </a:p>
      </c:txPr>
    </c:legend>
    <c:plotVisOnly val="1"/>
    <c:dispBlanksAs val="gap"/>
    <c:showDLblsOverMax val="0"/>
  </c:chart>
  <c:spPr>
    <a:noFill/>
    <a:ln w="9525" cap="flat" cmpd="sng" algn="ctr">
      <a:solidFill>
        <a:schemeClr val="tx1"/>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AlphaMissense</a:t>
            </a:r>
            <a:endParaRPr lang="zh-CN" dirty="0">
              <a:solidFill>
                <a:schemeClr val="tx1"/>
              </a:solidFill>
            </a:endParaRPr>
          </a:p>
        </c:rich>
      </c:tx>
      <c:layout>
        <c:manualLayout>
          <c:xMode val="edge"/>
          <c:yMode val="edge"/>
          <c:x val="0.70221492968522514"/>
          <c:y val="1.602261501693308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5.8529627557225322E-2"/>
          <c:y val="9.1422896527129718E-2"/>
          <c:w val="0.90521387053859459"/>
          <c:h val="0.82524859028013553"/>
        </c:manualLayout>
      </c:layout>
      <c:barChart>
        <c:barDir val="col"/>
        <c:grouping val="clustered"/>
        <c:varyColors val="0"/>
        <c:ser>
          <c:idx val="0"/>
          <c:order val="0"/>
          <c:tx>
            <c:strRef>
              <c:f>Sheet1!$B$1</c:f>
              <c:strCache>
                <c:ptCount val="1"/>
                <c:pt idx="0">
                  <c:v>Cattle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AUC-ROC</c:v>
                </c:pt>
                <c:pt idx="1">
                  <c:v>Sensitivity</c:v>
                </c:pt>
                <c:pt idx="2">
                  <c:v>Specificity</c:v>
                </c:pt>
              </c:strCache>
            </c:strRef>
          </c:cat>
          <c:val>
            <c:numRef>
              <c:f>Sheet1!$B$2:$B$4</c:f>
              <c:numCache>
                <c:formatCode>0.00</c:formatCode>
                <c:ptCount val="3"/>
                <c:pt idx="0">
                  <c:v>0.59199999999999997</c:v>
                </c:pt>
                <c:pt idx="1">
                  <c:v>0.78310000000000002</c:v>
                </c:pt>
                <c:pt idx="2">
                  <c:v>0.4</c:v>
                </c:pt>
              </c:numCache>
            </c:numRef>
          </c:val>
          <c:extLst>
            <c:ext xmlns:c16="http://schemas.microsoft.com/office/drawing/2014/chart" uri="{C3380CC4-5D6E-409C-BE32-E72D297353CC}">
              <c16:uniqueId val="{00000000-CD4D-46D1-AF2F-A8059785800F}"/>
            </c:ext>
          </c:extLst>
        </c:ser>
        <c:ser>
          <c:idx val="1"/>
          <c:order val="1"/>
          <c:tx>
            <c:strRef>
              <c:f>Sheet1!$C$1</c:f>
              <c:strCache>
                <c:ptCount val="1"/>
                <c:pt idx="0">
                  <c:v>Cat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AUC-ROC</c:v>
                </c:pt>
                <c:pt idx="1">
                  <c:v>Sensitivity</c:v>
                </c:pt>
                <c:pt idx="2">
                  <c:v>Specificity</c:v>
                </c:pt>
              </c:strCache>
            </c:strRef>
          </c:cat>
          <c:val>
            <c:numRef>
              <c:f>Sheet1!$C$2:$C$4</c:f>
              <c:numCache>
                <c:formatCode>0.00</c:formatCode>
                <c:ptCount val="3"/>
                <c:pt idx="0">
                  <c:v>0.75600000000000001</c:v>
                </c:pt>
                <c:pt idx="1">
                  <c:v>0.71109999999999995</c:v>
                </c:pt>
                <c:pt idx="2">
                  <c:v>0.8</c:v>
                </c:pt>
              </c:numCache>
            </c:numRef>
          </c:val>
          <c:extLst>
            <c:ext xmlns:c16="http://schemas.microsoft.com/office/drawing/2014/chart" uri="{C3380CC4-5D6E-409C-BE32-E72D297353CC}">
              <c16:uniqueId val="{00000001-CD4D-46D1-AF2F-A8059785800F}"/>
            </c:ext>
          </c:extLst>
        </c:ser>
        <c:ser>
          <c:idx val="2"/>
          <c:order val="2"/>
          <c:tx>
            <c:strRef>
              <c:f>Sheet1!$D$1</c:f>
              <c:strCache>
                <c:ptCount val="1"/>
                <c:pt idx="0">
                  <c:v>Dog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AUC-ROC</c:v>
                </c:pt>
                <c:pt idx="1">
                  <c:v>Sensitivity</c:v>
                </c:pt>
                <c:pt idx="2">
                  <c:v>Specificity</c:v>
                </c:pt>
              </c:strCache>
            </c:strRef>
          </c:cat>
          <c:val>
            <c:numRef>
              <c:f>Sheet1!$D$2:$D$4</c:f>
              <c:numCache>
                <c:formatCode>0.00</c:formatCode>
                <c:ptCount val="3"/>
                <c:pt idx="0">
                  <c:v>0.59</c:v>
                </c:pt>
                <c:pt idx="1">
                  <c:v>0.75890000000000002</c:v>
                </c:pt>
                <c:pt idx="2">
                  <c:v>0.42859999999999998</c:v>
                </c:pt>
              </c:numCache>
            </c:numRef>
          </c:val>
          <c:extLst>
            <c:ext xmlns:c16="http://schemas.microsoft.com/office/drawing/2014/chart" uri="{C3380CC4-5D6E-409C-BE32-E72D297353CC}">
              <c16:uniqueId val="{00000002-CD4D-46D1-AF2F-A8059785800F}"/>
            </c:ext>
          </c:extLst>
        </c:ser>
        <c:ser>
          <c:idx val="3"/>
          <c:order val="3"/>
          <c:tx>
            <c:strRef>
              <c:f>Sheet1!$E$1</c:f>
              <c:strCache>
                <c:ptCount val="1"/>
                <c:pt idx="0">
                  <c:v>Horse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AUC-ROC</c:v>
                </c:pt>
                <c:pt idx="1">
                  <c:v>Sensitivity</c:v>
                </c:pt>
                <c:pt idx="2">
                  <c:v>Specificity</c:v>
                </c:pt>
              </c:strCache>
            </c:strRef>
          </c:cat>
          <c:val>
            <c:numRef>
              <c:f>Sheet1!$E$2:$E$4</c:f>
              <c:numCache>
                <c:formatCode>0.00</c:formatCode>
                <c:ptCount val="3"/>
                <c:pt idx="0">
                  <c:v>0.53890000000000005</c:v>
                </c:pt>
                <c:pt idx="1">
                  <c:v>0.72219999999999995</c:v>
                </c:pt>
                <c:pt idx="2">
                  <c:v>0.2</c:v>
                </c:pt>
              </c:numCache>
            </c:numRef>
          </c:val>
          <c:extLst>
            <c:ext xmlns:c16="http://schemas.microsoft.com/office/drawing/2014/chart" uri="{C3380CC4-5D6E-409C-BE32-E72D297353CC}">
              <c16:uniqueId val="{00000003-CD4D-46D1-AF2F-A8059785800F}"/>
            </c:ext>
          </c:extLst>
        </c:ser>
        <c:ser>
          <c:idx val="4"/>
          <c:order val="4"/>
          <c:tx>
            <c:strRef>
              <c:f>Sheet1!$F$1</c:f>
              <c:strCache>
                <c:ptCount val="1"/>
                <c:pt idx="0">
                  <c:v>Sheep</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AUC-ROC</c:v>
                </c:pt>
                <c:pt idx="1">
                  <c:v>Sensitivity</c:v>
                </c:pt>
                <c:pt idx="2">
                  <c:v>Specificity</c:v>
                </c:pt>
              </c:strCache>
            </c:strRef>
          </c:cat>
          <c:val>
            <c:numRef>
              <c:f>Sheet1!$F$2:$F$4</c:f>
              <c:numCache>
                <c:formatCode>0.00</c:formatCode>
                <c:ptCount val="3"/>
                <c:pt idx="0">
                  <c:v>0.65200000000000002</c:v>
                </c:pt>
                <c:pt idx="1">
                  <c:v>0.83330000000000004</c:v>
                </c:pt>
                <c:pt idx="2">
                  <c:v>0.47060000000000002</c:v>
                </c:pt>
              </c:numCache>
            </c:numRef>
          </c:val>
          <c:extLst>
            <c:ext xmlns:c16="http://schemas.microsoft.com/office/drawing/2014/chart" uri="{C3380CC4-5D6E-409C-BE32-E72D297353CC}">
              <c16:uniqueId val="{00000004-CD4D-46D1-AF2F-A8059785800F}"/>
            </c:ext>
          </c:extLst>
        </c:ser>
        <c:dLbls>
          <c:dLblPos val="outEnd"/>
          <c:showLegendKey val="0"/>
          <c:showVal val="1"/>
          <c:showCatName val="0"/>
          <c:showSerName val="0"/>
          <c:showPercent val="0"/>
          <c:showBubbleSize val="0"/>
        </c:dLbls>
        <c:gapWidth val="219"/>
        <c:overlap val="-27"/>
        <c:axId val="1804698527"/>
        <c:axId val="1804699967"/>
      </c:barChart>
      <c:catAx>
        <c:axId val="1804698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zh-CN"/>
          </a:p>
        </c:txPr>
        <c:crossAx val="1804699967"/>
        <c:crosses val="autoZero"/>
        <c:auto val="1"/>
        <c:lblAlgn val="ctr"/>
        <c:lblOffset val="100"/>
        <c:noMultiLvlLbl val="0"/>
      </c:catAx>
      <c:valAx>
        <c:axId val="1804699967"/>
        <c:scaling>
          <c:orientation val="minMax"/>
          <c:max val="1"/>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1804698527"/>
        <c:crosses val="autoZero"/>
        <c:crossBetween val="between"/>
      </c:valAx>
      <c:spPr>
        <a:noFill/>
        <a:ln>
          <a:noFill/>
        </a:ln>
        <a:effectLst/>
      </c:spPr>
    </c:plotArea>
    <c:legend>
      <c:legendPos val="b"/>
      <c:layout>
        <c:manualLayout>
          <c:xMode val="edge"/>
          <c:yMode val="edge"/>
          <c:x val="9.6801618547681545E-2"/>
          <c:y val="9.6942557094223999E-3"/>
          <c:w val="0.39806321084864393"/>
          <c:h val="0.1684995340167753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solidFill>
        <a:schemeClr val="tx1"/>
      </a:solid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a:solidFill>
                  <a:schemeClr val="tx1"/>
                </a:solidFill>
              </a:rPr>
              <a:t>ESM-1b</a:t>
            </a:r>
            <a:endParaRPr lang="zh-CN">
              <a:solidFill>
                <a:schemeClr val="tx1"/>
              </a:solidFill>
            </a:endParaRPr>
          </a:p>
        </c:rich>
      </c:tx>
      <c:layout>
        <c:manualLayout>
          <c:xMode val="edge"/>
          <c:yMode val="edge"/>
          <c:x val="0.81026399825021878"/>
          <c:y val="3.77541312580682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2.2746071133167907E-2"/>
          <c:y val="0.10152385970801897"/>
          <c:w val="0.900194354610652"/>
          <c:h val="0.83434357384621594"/>
        </c:manualLayout>
      </c:layout>
      <c:barChart>
        <c:barDir val="col"/>
        <c:grouping val="clustered"/>
        <c:varyColors val="0"/>
        <c:ser>
          <c:idx val="0"/>
          <c:order val="0"/>
          <c:tx>
            <c:strRef>
              <c:f>Sheet1!$B$1</c:f>
              <c:strCache>
                <c:ptCount val="1"/>
                <c:pt idx="0">
                  <c:v>Cattle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Sheet1!$A$26:$A$28</c:f>
              <c:strCache>
                <c:ptCount val="3"/>
                <c:pt idx="0">
                  <c:v>AUC-ROC</c:v>
                </c:pt>
                <c:pt idx="1">
                  <c:v>Sensitivity</c:v>
                </c:pt>
                <c:pt idx="2">
                  <c:v>Specificity</c:v>
                </c:pt>
              </c:strCache>
            </c:strRef>
          </c:cat>
          <c:val>
            <c:numRef>
              <c:f>Sheet1!$B$26:$B$28</c:f>
              <c:numCache>
                <c:formatCode>0.00</c:formatCode>
                <c:ptCount val="3"/>
                <c:pt idx="0">
                  <c:v>0.59</c:v>
                </c:pt>
                <c:pt idx="1">
                  <c:v>0.87949999999999995</c:v>
                </c:pt>
                <c:pt idx="2">
                  <c:v>0.3</c:v>
                </c:pt>
              </c:numCache>
            </c:numRef>
          </c:val>
          <c:extLst>
            <c:ext xmlns:c16="http://schemas.microsoft.com/office/drawing/2014/chart" uri="{C3380CC4-5D6E-409C-BE32-E72D297353CC}">
              <c16:uniqueId val="{00000000-EC95-4320-A076-B1D4A08E552F}"/>
            </c:ext>
          </c:extLst>
        </c:ser>
        <c:ser>
          <c:idx val="1"/>
          <c:order val="1"/>
          <c:tx>
            <c:strRef>
              <c:f>Sheet1!$C$1</c:f>
              <c:strCache>
                <c:ptCount val="1"/>
                <c:pt idx="0">
                  <c:v>Cat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Sheet1!$A$26:$A$28</c:f>
              <c:strCache>
                <c:ptCount val="3"/>
                <c:pt idx="0">
                  <c:v>AUC-ROC</c:v>
                </c:pt>
                <c:pt idx="1">
                  <c:v>Sensitivity</c:v>
                </c:pt>
                <c:pt idx="2">
                  <c:v>Specificity</c:v>
                </c:pt>
              </c:strCache>
            </c:strRef>
          </c:cat>
          <c:val>
            <c:numRef>
              <c:f>Sheet1!$C$26:$C$28</c:f>
              <c:numCache>
                <c:formatCode>0.00</c:formatCode>
                <c:ptCount val="3"/>
                <c:pt idx="0">
                  <c:v>0.71099999999999997</c:v>
                </c:pt>
                <c:pt idx="1">
                  <c:v>0.82220000000000004</c:v>
                </c:pt>
                <c:pt idx="2">
                  <c:v>0.6</c:v>
                </c:pt>
              </c:numCache>
            </c:numRef>
          </c:val>
          <c:extLst>
            <c:ext xmlns:c16="http://schemas.microsoft.com/office/drawing/2014/chart" uri="{C3380CC4-5D6E-409C-BE32-E72D297353CC}">
              <c16:uniqueId val="{00000001-EC95-4320-A076-B1D4A08E552F}"/>
            </c:ext>
          </c:extLst>
        </c:ser>
        <c:ser>
          <c:idx val="2"/>
          <c:order val="2"/>
          <c:tx>
            <c:strRef>
              <c:f>Sheet1!$D$1</c:f>
              <c:strCache>
                <c:ptCount val="1"/>
                <c:pt idx="0">
                  <c:v>Dog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Sheet1!$A$26:$A$28</c:f>
              <c:strCache>
                <c:ptCount val="3"/>
                <c:pt idx="0">
                  <c:v>AUC-ROC</c:v>
                </c:pt>
                <c:pt idx="1">
                  <c:v>Sensitivity</c:v>
                </c:pt>
                <c:pt idx="2">
                  <c:v>Specificity</c:v>
                </c:pt>
              </c:strCache>
            </c:strRef>
          </c:cat>
          <c:val>
            <c:numRef>
              <c:f>Sheet1!$D$26:$D$28</c:f>
              <c:numCache>
                <c:formatCode>0.00</c:formatCode>
                <c:ptCount val="3"/>
                <c:pt idx="0">
                  <c:v>0.55800000000000005</c:v>
                </c:pt>
                <c:pt idx="1">
                  <c:v>0.83040000000000003</c:v>
                </c:pt>
                <c:pt idx="2">
                  <c:v>0.28570000000000001</c:v>
                </c:pt>
              </c:numCache>
            </c:numRef>
          </c:val>
          <c:extLst>
            <c:ext xmlns:c16="http://schemas.microsoft.com/office/drawing/2014/chart" uri="{C3380CC4-5D6E-409C-BE32-E72D297353CC}">
              <c16:uniqueId val="{00000002-EC95-4320-A076-B1D4A08E552F}"/>
            </c:ext>
          </c:extLst>
        </c:ser>
        <c:ser>
          <c:idx val="3"/>
          <c:order val="3"/>
          <c:tx>
            <c:strRef>
              <c:f>Sheet1!$E$1</c:f>
              <c:strCache>
                <c:ptCount val="1"/>
                <c:pt idx="0">
                  <c:v>Horse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Sheet1!$A$26:$A$28</c:f>
              <c:strCache>
                <c:ptCount val="3"/>
                <c:pt idx="0">
                  <c:v>AUC-ROC</c:v>
                </c:pt>
                <c:pt idx="1">
                  <c:v>Sensitivity</c:v>
                </c:pt>
                <c:pt idx="2">
                  <c:v>Specificity</c:v>
                </c:pt>
              </c:strCache>
            </c:strRef>
          </c:cat>
          <c:val>
            <c:numRef>
              <c:f>Sheet1!$E$26:$E$28</c:f>
              <c:numCache>
                <c:formatCode>0.00</c:formatCode>
                <c:ptCount val="3"/>
                <c:pt idx="0">
                  <c:v>0.504</c:v>
                </c:pt>
                <c:pt idx="1">
                  <c:v>0.88890000000000002</c:v>
                </c:pt>
                <c:pt idx="2">
                  <c:v>0.12</c:v>
                </c:pt>
              </c:numCache>
            </c:numRef>
          </c:val>
          <c:extLst>
            <c:ext xmlns:c16="http://schemas.microsoft.com/office/drawing/2014/chart" uri="{C3380CC4-5D6E-409C-BE32-E72D297353CC}">
              <c16:uniqueId val="{00000003-EC95-4320-A076-B1D4A08E552F}"/>
            </c:ext>
          </c:extLst>
        </c:ser>
        <c:ser>
          <c:idx val="4"/>
          <c:order val="4"/>
          <c:tx>
            <c:strRef>
              <c:f>Sheet1!$F$1</c:f>
              <c:strCache>
                <c:ptCount val="1"/>
                <c:pt idx="0">
                  <c:v>Sheep</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Sheet1!$A$26:$A$28</c:f>
              <c:strCache>
                <c:ptCount val="3"/>
                <c:pt idx="0">
                  <c:v>AUC-ROC</c:v>
                </c:pt>
                <c:pt idx="1">
                  <c:v>Sensitivity</c:v>
                </c:pt>
                <c:pt idx="2">
                  <c:v>Specificity</c:v>
                </c:pt>
              </c:strCache>
            </c:strRef>
          </c:cat>
          <c:val>
            <c:numRef>
              <c:f>Sheet1!$F$26:$F$28</c:f>
              <c:numCache>
                <c:formatCode>0.00</c:formatCode>
                <c:ptCount val="3"/>
                <c:pt idx="0">
                  <c:v>0.63500000000000001</c:v>
                </c:pt>
                <c:pt idx="1">
                  <c:v>0.91669999999999996</c:v>
                </c:pt>
                <c:pt idx="2">
                  <c:v>0.35289999999999999</c:v>
                </c:pt>
              </c:numCache>
            </c:numRef>
          </c:val>
          <c:extLst>
            <c:ext xmlns:c16="http://schemas.microsoft.com/office/drawing/2014/chart" uri="{C3380CC4-5D6E-409C-BE32-E72D297353CC}">
              <c16:uniqueId val="{00000004-EC95-4320-A076-B1D4A08E552F}"/>
            </c:ext>
          </c:extLst>
        </c:ser>
        <c:dLbls>
          <c:dLblPos val="outEnd"/>
          <c:showLegendKey val="0"/>
          <c:showVal val="1"/>
          <c:showCatName val="0"/>
          <c:showSerName val="0"/>
          <c:showPercent val="0"/>
          <c:showBubbleSize val="0"/>
        </c:dLbls>
        <c:gapWidth val="219"/>
        <c:overlap val="-27"/>
        <c:axId val="1804698527"/>
        <c:axId val="1804699967"/>
      </c:barChart>
      <c:catAx>
        <c:axId val="1804698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zh-CN"/>
          </a:p>
        </c:txPr>
        <c:crossAx val="1804699967"/>
        <c:crosses val="autoZero"/>
        <c:auto val="1"/>
        <c:lblAlgn val="ctr"/>
        <c:lblOffset val="100"/>
        <c:noMultiLvlLbl val="0"/>
      </c:catAx>
      <c:valAx>
        <c:axId val="1804699967"/>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1804698527"/>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a:solidFill>
                  <a:schemeClr val="tx1"/>
                </a:solidFill>
              </a:rPr>
              <a:t>PolyPhen-2</a:t>
            </a:r>
            <a:endParaRPr lang="zh-CN">
              <a:solidFill>
                <a:schemeClr val="tx1"/>
              </a:solidFill>
            </a:endParaRPr>
          </a:p>
        </c:rich>
      </c:tx>
      <c:layout>
        <c:manualLayout>
          <c:xMode val="edge"/>
          <c:yMode val="edge"/>
          <c:x val="0.71288888888888891"/>
          <c:y val="4.31959408337361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6.8161698845866259E-2"/>
          <c:y val="8.9136429174027837E-2"/>
          <c:w val="0.90751784211199771"/>
          <c:h val="0.8330908288162211"/>
        </c:manualLayout>
      </c:layout>
      <c:barChart>
        <c:barDir val="col"/>
        <c:grouping val="clustered"/>
        <c:varyColors val="0"/>
        <c:ser>
          <c:idx val="0"/>
          <c:order val="0"/>
          <c:tx>
            <c:strRef>
              <c:f>Sheet1!$B$1</c:f>
              <c:strCache>
                <c:ptCount val="1"/>
                <c:pt idx="0">
                  <c:v>Cattle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Sheet1!$A$48:$A$50</c:f>
              <c:strCache>
                <c:ptCount val="3"/>
                <c:pt idx="0">
                  <c:v>AUC-ROC</c:v>
                </c:pt>
                <c:pt idx="1">
                  <c:v>Sensitivity</c:v>
                </c:pt>
                <c:pt idx="2">
                  <c:v>Specificity</c:v>
                </c:pt>
              </c:strCache>
            </c:strRef>
          </c:cat>
          <c:val>
            <c:numRef>
              <c:f>Sheet1!$B$48:$B$50</c:f>
              <c:numCache>
                <c:formatCode>0.00</c:formatCode>
                <c:ptCount val="3"/>
                <c:pt idx="0">
                  <c:v>0.55200000000000005</c:v>
                </c:pt>
                <c:pt idx="1">
                  <c:v>0.90359999999999996</c:v>
                </c:pt>
                <c:pt idx="2">
                  <c:v>0.2</c:v>
                </c:pt>
              </c:numCache>
            </c:numRef>
          </c:val>
          <c:extLst>
            <c:ext xmlns:c16="http://schemas.microsoft.com/office/drawing/2014/chart" uri="{C3380CC4-5D6E-409C-BE32-E72D297353CC}">
              <c16:uniqueId val="{00000000-A7D9-4211-B234-60B6E5B2F567}"/>
            </c:ext>
          </c:extLst>
        </c:ser>
        <c:ser>
          <c:idx val="1"/>
          <c:order val="1"/>
          <c:tx>
            <c:strRef>
              <c:f>Sheet1!$C$1</c:f>
              <c:strCache>
                <c:ptCount val="1"/>
                <c:pt idx="0">
                  <c:v>Cat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Sheet1!$A$48:$A$50</c:f>
              <c:strCache>
                <c:ptCount val="3"/>
                <c:pt idx="0">
                  <c:v>AUC-ROC</c:v>
                </c:pt>
                <c:pt idx="1">
                  <c:v>Sensitivity</c:v>
                </c:pt>
                <c:pt idx="2">
                  <c:v>Specificity</c:v>
                </c:pt>
              </c:strCache>
            </c:strRef>
          </c:cat>
          <c:val>
            <c:numRef>
              <c:f>Sheet1!$C$48:$C$50</c:f>
              <c:numCache>
                <c:formatCode>0.00</c:formatCode>
                <c:ptCount val="3"/>
                <c:pt idx="0">
                  <c:v>0.56799999999999995</c:v>
                </c:pt>
                <c:pt idx="1">
                  <c:v>0.88639999999999997</c:v>
                </c:pt>
                <c:pt idx="2">
                  <c:v>0.25</c:v>
                </c:pt>
              </c:numCache>
            </c:numRef>
          </c:val>
          <c:extLst>
            <c:ext xmlns:c16="http://schemas.microsoft.com/office/drawing/2014/chart" uri="{C3380CC4-5D6E-409C-BE32-E72D297353CC}">
              <c16:uniqueId val="{00000001-A7D9-4211-B234-60B6E5B2F567}"/>
            </c:ext>
          </c:extLst>
        </c:ser>
        <c:ser>
          <c:idx val="2"/>
          <c:order val="2"/>
          <c:tx>
            <c:strRef>
              <c:f>Sheet1!$D$1</c:f>
              <c:strCache>
                <c:ptCount val="1"/>
                <c:pt idx="0">
                  <c:v>Dog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Sheet1!$A$48:$A$50</c:f>
              <c:strCache>
                <c:ptCount val="3"/>
                <c:pt idx="0">
                  <c:v>AUC-ROC</c:v>
                </c:pt>
                <c:pt idx="1">
                  <c:v>Sensitivity</c:v>
                </c:pt>
                <c:pt idx="2">
                  <c:v>Specificity</c:v>
                </c:pt>
              </c:strCache>
            </c:strRef>
          </c:cat>
          <c:val>
            <c:numRef>
              <c:f>Sheet1!$D$48:$D$50</c:f>
              <c:numCache>
                <c:formatCode>0.00</c:formatCode>
                <c:ptCount val="3"/>
                <c:pt idx="0">
                  <c:v>0.54900000000000004</c:v>
                </c:pt>
                <c:pt idx="1">
                  <c:v>0.88390000000000002</c:v>
                </c:pt>
                <c:pt idx="2">
                  <c:v>0.21429999999999999</c:v>
                </c:pt>
              </c:numCache>
            </c:numRef>
          </c:val>
          <c:extLst>
            <c:ext xmlns:c16="http://schemas.microsoft.com/office/drawing/2014/chart" uri="{C3380CC4-5D6E-409C-BE32-E72D297353CC}">
              <c16:uniqueId val="{00000002-A7D9-4211-B234-60B6E5B2F567}"/>
            </c:ext>
          </c:extLst>
        </c:ser>
        <c:ser>
          <c:idx val="3"/>
          <c:order val="3"/>
          <c:tx>
            <c:strRef>
              <c:f>Sheet1!$E$1</c:f>
              <c:strCache>
                <c:ptCount val="1"/>
                <c:pt idx="0">
                  <c:v>Horse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Sheet1!$A$48:$A$50</c:f>
              <c:strCache>
                <c:ptCount val="3"/>
                <c:pt idx="0">
                  <c:v>AUC-ROC</c:v>
                </c:pt>
                <c:pt idx="1">
                  <c:v>Sensitivity</c:v>
                </c:pt>
                <c:pt idx="2">
                  <c:v>Specificity</c:v>
                </c:pt>
              </c:strCache>
            </c:strRef>
          </c:cat>
          <c:val>
            <c:numRef>
              <c:f>Sheet1!$E$48:$E$50</c:f>
              <c:numCache>
                <c:formatCode>0.00</c:formatCode>
                <c:ptCount val="3"/>
                <c:pt idx="0">
                  <c:v>0.5</c:v>
                </c:pt>
                <c:pt idx="1">
                  <c:v>1</c:v>
                </c:pt>
                <c:pt idx="2">
                  <c:v>0</c:v>
                </c:pt>
              </c:numCache>
            </c:numRef>
          </c:val>
          <c:extLst>
            <c:ext xmlns:c16="http://schemas.microsoft.com/office/drawing/2014/chart" uri="{C3380CC4-5D6E-409C-BE32-E72D297353CC}">
              <c16:uniqueId val="{00000003-A7D9-4211-B234-60B6E5B2F567}"/>
            </c:ext>
          </c:extLst>
        </c:ser>
        <c:ser>
          <c:idx val="4"/>
          <c:order val="4"/>
          <c:tx>
            <c:strRef>
              <c:f>Sheet1!$F$1</c:f>
              <c:strCache>
                <c:ptCount val="1"/>
                <c:pt idx="0">
                  <c:v>Sheep</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Sheet1!$A$48:$A$50</c:f>
              <c:strCache>
                <c:ptCount val="3"/>
                <c:pt idx="0">
                  <c:v>AUC-ROC</c:v>
                </c:pt>
                <c:pt idx="1">
                  <c:v>Sensitivity</c:v>
                </c:pt>
                <c:pt idx="2">
                  <c:v>Specificity</c:v>
                </c:pt>
              </c:strCache>
            </c:strRef>
          </c:cat>
          <c:val>
            <c:numRef>
              <c:f>Sheet1!$F$48:$F$50</c:f>
              <c:numCache>
                <c:formatCode>0.00</c:formatCode>
                <c:ptCount val="3"/>
                <c:pt idx="0">
                  <c:v>0.57599999999999996</c:v>
                </c:pt>
                <c:pt idx="1">
                  <c:v>0.91669999999999996</c:v>
                </c:pt>
                <c:pt idx="2">
                  <c:v>0.23530000000000001</c:v>
                </c:pt>
              </c:numCache>
            </c:numRef>
          </c:val>
          <c:extLst>
            <c:ext xmlns:c16="http://schemas.microsoft.com/office/drawing/2014/chart" uri="{C3380CC4-5D6E-409C-BE32-E72D297353CC}">
              <c16:uniqueId val="{00000004-A7D9-4211-B234-60B6E5B2F567}"/>
            </c:ext>
          </c:extLst>
        </c:ser>
        <c:dLbls>
          <c:dLblPos val="outEnd"/>
          <c:showLegendKey val="0"/>
          <c:showVal val="1"/>
          <c:showCatName val="0"/>
          <c:showSerName val="0"/>
          <c:showPercent val="0"/>
          <c:showBubbleSize val="0"/>
        </c:dLbls>
        <c:gapWidth val="219"/>
        <c:overlap val="-27"/>
        <c:axId val="1804698527"/>
        <c:axId val="1804699967"/>
      </c:barChart>
      <c:catAx>
        <c:axId val="1804698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zh-CN"/>
          </a:p>
        </c:txPr>
        <c:crossAx val="1804699967"/>
        <c:crosses val="autoZero"/>
        <c:auto val="1"/>
        <c:lblAlgn val="ctr"/>
        <c:lblOffset val="100"/>
        <c:noMultiLvlLbl val="0"/>
      </c:catAx>
      <c:valAx>
        <c:axId val="1804699967"/>
        <c:scaling>
          <c:orientation val="minMax"/>
          <c:max val="1"/>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1804698527"/>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3/31/2025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3/31/2025</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20730060"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2" y="7020986"/>
            <a:ext cx="20713697"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8950018"/>
            <a:ext cx="2071875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2258339" y="7020986"/>
            <a:ext cx="20713429"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2258339" y="7834424"/>
            <a:ext cx="20713429"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258339" y="18973168"/>
            <a:ext cx="2070773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2250400" y="19786603"/>
            <a:ext cx="20715677"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274396" y="34239202"/>
            <a:ext cx="2069737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2258339" y="35073145"/>
            <a:ext cx="20707738"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9" y="19821103"/>
            <a:ext cx="20731850"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8"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79438" y="6574721"/>
            <a:ext cx="987811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9438" y="4718090"/>
            <a:ext cx="985996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23826027"/>
            <a:ext cx="9497321"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22921391"/>
            <a:ext cx="9497321"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8176914"/>
            <a:ext cx="1357153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63807" y="26059610"/>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7787858"/>
            <a:ext cx="1357153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5866" y="7020986"/>
            <a:ext cx="13579475"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2" y="7020986"/>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2" y="7777274"/>
            <a:ext cx="13576029"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2" y="22947822"/>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1" y="23704107"/>
            <a:ext cx="13581061"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34784" y="34239202"/>
            <a:ext cx="1361009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34783" y="34995490"/>
            <a:ext cx="1361009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9"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9429750" y="11887200"/>
            <a:ext cx="7829550" cy="5232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extLst>
    <p:ext uri="{DCECCB84-F9BA-43D5-87BE-67443E8EF086}">
      <p15:sldGuideLst xmlns:p15="http://schemas.microsoft.com/office/powerpoint/2012/main">
        <p15:guide id="1" orient="horz" pos="13824" userDrawn="1">
          <p15:clr>
            <a:srgbClr val="FBAE40"/>
          </p15:clr>
        </p15:guide>
        <p15:guide id="2" pos="138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10056813"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2" y="7020986"/>
            <a:ext cx="10048875" cy="800211"/>
          </a:xfrm>
          <a:prstGeom prst="rect">
            <a:avLst/>
          </a:prstGeom>
          <a:noFill/>
        </p:spPr>
        <p:txBody>
          <a:bodyPr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9720644"/>
            <a:ext cx="10058400"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8950018"/>
            <a:ext cx="1005046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7823840"/>
            <a:ext cx="20720048"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7020986"/>
            <a:ext cx="20720050" cy="800211"/>
          </a:xfrm>
          <a:prstGeom prst="rect">
            <a:avLst/>
          </a:prstGeom>
          <a:noFill/>
        </p:spPr>
        <p:txBody>
          <a:bodyPr wrap="square" lIns="91436" tIns="91436" rIns="91436" bIns="91436" anchor="ctr" anchorCtr="0">
            <a:spAutoFit/>
          </a:bodyPr>
          <a:lstStyle>
            <a:lvl1pPr marL="0" indent="0" algn="ctr">
              <a:buNone/>
              <a:tabLst/>
              <a:defRPr sz="40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8913097"/>
            <a:ext cx="20720050"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8099662"/>
            <a:ext cx="20720050"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24750" y="7020986"/>
            <a:ext cx="1004701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24750" y="7834424"/>
            <a:ext cx="10047018"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19059" y="19030318"/>
            <a:ext cx="1004701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83489" y="19843753"/>
            <a:ext cx="9974098"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24750" y="34226502"/>
            <a:ext cx="10047018" cy="1415764"/>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35649083"/>
            <a:ext cx="10052050"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92" name="Text Placeholder 76"/>
          <p:cNvSpPr>
            <a:spLocks noGrp="1"/>
          </p:cNvSpPr>
          <p:nvPr>
            <p:ph type="body" sz="quarter" idx="178" hasCustomPrompt="1"/>
          </p:nvPr>
        </p:nvSpPr>
        <p:spPr>
          <a:xfrm>
            <a:off x="5829300" y="725039"/>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9429750" y="11887200"/>
            <a:ext cx="7829550" cy="5232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 name="Rectangle 41"/>
          <p:cNvSpPr/>
          <p:nvPr userDrawn="1"/>
        </p:nvSpPr>
        <p:spPr>
          <a:xfrm rot="10800000">
            <a:off x="0" y="42848583"/>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966915" y="43084709"/>
            <a:ext cx="2514600" cy="379588"/>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sp>
        <p:nvSpPr>
          <p:cNvPr id="36" name="Rectangle 35"/>
          <p:cNvSpPr/>
          <p:nvPr userDrawn="1"/>
        </p:nvSpPr>
        <p:spPr>
          <a:xfrm>
            <a:off x="0" y="-3789"/>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6096" y="6063285"/>
            <a:ext cx="438851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919162" y="6976536"/>
            <a:ext cx="20721638" cy="3569546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userDrawn="1"/>
        </p:nvSpPr>
        <p:spPr>
          <a:xfrm>
            <a:off x="22289157" y="6993468"/>
            <a:ext cx="20721638" cy="3569546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 name="Table 59">
            <a:extLst>
              <a:ext uri="{FF2B5EF4-FFF2-40B4-BE49-F238E27FC236}">
                <a16:creationId xmlns:a16="http://schemas.microsoft.com/office/drawing/2014/main" id="{081CE2FA-5900-BB4F-85DC-9CF3F4217757}"/>
              </a:ext>
            </a:extLst>
          </p:cNvPr>
          <p:cNvGraphicFramePr>
            <a:graphicFrameLocks noGrp="1"/>
          </p:cNvGraphicFramePr>
          <p:nvPr userDrawn="1">
            <p:extLst>
              <p:ext uri="{D42A27DB-BD31-4B8C-83A1-F6EECF244321}">
                <p14:modId xmlns:p14="http://schemas.microsoft.com/office/powerpoint/2010/main" val="1943525039"/>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a16="http://schemas.microsoft.com/office/drawing/2014/main" val="20000"/>
                    </a:ext>
                  </a:extLst>
                </a:gridCol>
                <a:gridCol w="6918351">
                  <a:extLst>
                    <a:ext uri="{9D8B030D-6E8A-4147-A177-3AD203B41FA5}">
                      <a16:colId xmlns:a16="http://schemas.microsoft.com/office/drawing/2014/main"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a16="http://schemas.microsoft.com/office/drawing/2014/main" val="10008"/>
                  </a:ext>
                </a:extLst>
              </a:tr>
              <a:tr h="6101229">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5723834">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9468964A-A51E-E740-8A36-6B6801C003D3}"/>
              </a:ext>
            </a:extLst>
          </p:cNvPr>
          <p:cNvGraphicFramePr>
            <a:graphicFrameLocks noGrp="1"/>
          </p:cNvGraphicFramePr>
          <p:nvPr userDrawn="1">
            <p:extLst>
              <p:ext uri="{D42A27DB-BD31-4B8C-83A1-F6EECF244321}">
                <p14:modId xmlns:p14="http://schemas.microsoft.com/office/powerpoint/2010/main" val="1472385871"/>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6071624">
                  <a:extLst>
                    <a:ext uri="{9D8B030D-6E8A-4147-A177-3AD203B41FA5}">
                      <a16:colId xmlns:a16="http://schemas.microsoft.com/office/drawing/2014/main"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807193">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824" userDrawn="1">
          <p15:clr>
            <a:srgbClr val="F26B43"/>
          </p15:clr>
        </p15:guide>
        <p15:guide id="2" pos="138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42848583"/>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3200401"/>
            <a:ext cx="43885104" cy="723899"/>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495299" y="4572000"/>
            <a:ext cx="10305288" cy="38100000"/>
          </a:xfrm>
          <a:prstGeom prst="roundRect">
            <a:avLst>
              <a:gd name="adj" fmla="val 1956"/>
            </a:avLst>
          </a:prstGeom>
          <a:noFill/>
          <a:ln cap="flat">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11506200" y="4572000"/>
            <a:ext cx="21008157" cy="38117806"/>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33232140" y="4572000"/>
            <a:ext cx="10305288" cy="38117806"/>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Box 14"/>
          <p:cNvSpPr txBox="1">
            <a:spLocks noChangeArrowheads="1"/>
          </p:cNvSpPr>
          <p:nvPr userDrawn="1"/>
        </p:nvSpPr>
        <p:spPr bwMode="auto">
          <a:xfrm>
            <a:off x="1966915" y="43084709"/>
            <a:ext cx="2514600" cy="379588"/>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50" name="Table 49">
            <a:extLst>
              <a:ext uri="{FF2B5EF4-FFF2-40B4-BE49-F238E27FC236}">
                <a16:creationId xmlns:a16="http://schemas.microsoft.com/office/drawing/2014/main" id="{C2A0AFEE-1A61-794A-A795-40821615D895}"/>
              </a:ext>
            </a:extLst>
          </p:cNvPr>
          <p:cNvGraphicFramePr>
            <a:graphicFrameLocks noGrp="1"/>
          </p:cNvGraphicFramePr>
          <p:nvPr userDrawn="1">
            <p:extLst>
              <p:ext uri="{D42A27DB-BD31-4B8C-83A1-F6EECF244321}">
                <p14:modId xmlns:p14="http://schemas.microsoft.com/office/powerpoint/2010/main" val="1943525039"/>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a16="http://schemas.microsoft.com/office/drawing/2014/main" val="20000"/>
                    </a:ext>
                  </a:extLst>
                </a:gridCol>
                <a:gridCol w="6918351">
                  <a:extLst>
                    <a:ext uri="{9D8B030D-6E8A-4147-A177-3AD203B41FA5}">
                      <a16:colId xmlns:a16="http://schemas.microsoft.com/office/drawing/2014/main"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a16="http://schemas.microsoft.com/office/drawing/2014/main" val="10008"/>
                  </a:ext>
                </a:extLst>
              </a:tr>
              <a:tr h="6101229">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5723834">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553A7026-74EF-3044-8183-425B430B7543}"/>
              </a:ext>
            </a:extLst>
          </p:cNvPr>
          <p:cNvGraphicFramePr>
            <a:graphicFrameLocks noGrp="1"/>
          </p:cNvGraphicFramePr>
          <p:nvPr userDrawn="1">
            <p:extLst>
              <p:ext uri="{D42A27DB-BD31-4B8C-83A1-F6EECF244321}">
                <p14:modId xmlns:p14="http://schemas.microsoft.com/office/powerpoint/2010/main" val="1472385871"/>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6071624">
                  <a:extLst>
                    <a:ext uri="{9D8B030D-6E8A-4147-A177-3AD203B41FA5}">
                      <a16:colId xmlns:a16="http://schemas.microsoft.com/office/drawing/2014/main"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807193">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776" userDrawn="1">
          <p15:clr>
            <a:srgbClr val="F26B43"/>
          </p15:clr>
        </p15:guide>
        <p15:guide id="2" pos="138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42848583"/>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3086101"/>
            <a:ext cx="43885104" cy="1042617"/>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86458" y="4876800"/>
            <a:ext cx="42085579" cy="37795200"/>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Box 14"/>
          <p:cNvSpPr txBox="1">
            <a:spLocks noChangeArrowheads="1"/>
          </p:cNvSpPr>
          <p:nvPr userDrawn="1"/>
        </p:nvSpPr>
        <p:spPr bwMode="auto">
          <a:xfrm>
            <a:off x="1966915" y="43084709"/>
            <a:ext cx="2514600" cy="379588"/>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47" name="Table 46">
            <a:extLst>
              <a:ext uri="{FF2B5EF4-FFF2-40B4-BE49-F238E27FC236}">
                <a16:creationId xmlns:a16="http://schemas.microsoft.com/office/drawing/2014/main" id="{31A95529-5842-BE41-8A5E-386F262E1B38}"/>
              </a:ext>
            </a:extLst>
          </p:cNvPr>
          <p:cNvGraphicFramePr>
            <a:graphicFrameLocks noGrp="1"/>
          </p:cNvGraphicFramePr>
          <p:nvPr userDrawn="1">
            <p:extLst>
              <p:ext uri="{D42A27DB-BD31-4B8C-83A1-F6EECF244321}">
                <p14:modId xmlns:p14="http://schemas.microsoft.com/office/powerpoint/2010/main" val="1943525039"/>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a16="http://schemas.microsoft.com/office/drawing/2014/main" val="20000"/>
                    </a:ext>
                  </a:extLst>
                </a:gridCol>
                <a:gridCol w="6918351">
                  <a:extLst>
                    <a:ext uri="{9D8B030D-6E8A-4147-A177-3AD203B41FA5}">
                      <a16:colId xmlns:a16="http://schemas.microsoft.com/office/drawing/2014/main"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a16="http://schemas.microsoft.com/office/drawing/2014/main" val="10008"/>
                  </a:ext>
                </a:extLst>
              </a:tr>
              <a:tr h="6101229">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5723834">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4CF5B69E-0AEC-B146-B609-DABE9FF46940}"/>
              </a:ext>
            </a:extLst>
          </p:cNvPr>
          <p:cNvGraphicFramePr>
            <a:graphicFrameLocks noGrp="1"/>
          </p:cNvGraphicFramePr>
          <p:nvPr userDrawn="1">
            <p:extLst>
              <p:ext uri="{D42A27DB-BD31-4B8C-83A1-F6EECF244321}">
                <p14:modId xmlns:p14="http://schemas.microsoft.com/office/powerpoint/2010/main" val="1472385871"/>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6071624">
                  <a:extLst>
                    <a:ext uri="{9D8B030D-6E8A-4147-A177-3AD203B41FA5}">
                      <a16:colId xmlns:a16="http://schemas.microsoft.com/office/drawing/2014/main"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807193">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824"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chart" Target="../charts/chart5.xml"/><Relationship Id="rId21" Type="http://schemas.openxmlformats.org/officeDocument/2006/relationships/image" Target="../media/image23.png"/><Relationship Id="rId34" Type="http://schemas.openxmlformats.org/officeDocument/2006/relationships/image" Target="../media/image33.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5.png"/><Relationship Id="rId33" Type="http://schemas.openxmlformats.org/officeDocument/2006/relationships/image" Target="../media/image32.png"/><Relationship Id="rId38" Type="http://schemas.openxmlformats.org/officeDocument/2006/relationships/image" Target="../media/image37.jpeg"/><Relationship Id="rId2" Type="http://schemas.openxmlformats.org/officeDocument/2006/relationships/notesSlide" Target="../notesSlides/notesSlide1.xml"/><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chart" Target="../charts/chart4.xml"/><Relationship Id="rId32" Type="http://schemas.openxmlformats.org/officeDocument/2006/relationships/image" Target="../media/image31.svg"/><Relationship Id="rId37" Type="http://schemas.openxmlformats.org/officeDocument/2006/relationships/image" Target="../media/image36.jpe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chart" Target="../charts/chart3.xml"/><Relationship Id="rId28" Type="http://schemas.openxmlformats.org/officeDocument/2006/relationships/image" Target="../media/image27.png"/><Relationship Id="rId36" Type="http://schemas.openxmlformats.org/officeDocument/2006/relationships/image" Target="../media/image35.jpe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0.png"/><Relationship Id="rId4" Type="http://schemas.openxmlformats.org/officeDocument/2006/relationships/chart" Target="../charts/chart2.xml"/><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pn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4.png"/><Relationship Id="rId8" Type="http://schemas.openxmlformats.org/officeDocument/2006/relationships/image" Target="../media/image10.svg"/><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 Placeholder 351"/>
          <p:cNvSpPr>
            <a:spLocks noGrp="1"/>
          </p:cNvSpPr>
          <p:nvPr>
            <p:ph type="body" sz="quarter" idx="10"/>
          </p:nvPr>
        </p:nvSpPr>
        <p:spPr>
          <a:xfrm>
            <a:off x="548957" y="5272206"/>
            <a:ext cx="10197202" cy="11135334"/>
          </a:xfrm>
        </p:spPr>
        <p:txBody>
          <a:bodyPr/>
          <a:lstStyle/>
          <a:p>
            <a:pPr indent="679450" algn="just">
              <a:lnSpc>
                <a:spcPct val="110000"/>
              </a:lnSpc>
            </a:pPr>
            <a:r>
              <a:rPr lang="en-US" altLang="zh-CN" sz="2500" dirty="0">
                <a:latin typeface="+mn-lt"/>
              </a:rPr>
              <a:t>Predicting the pathogenicity of missense variants has significant potential for improving animal disease diagnosis, breeding, and veterinary care. However, no genomic tools have been specifically developed for animals. This study employed a “mock” human missense variant approach to assess the performance of three human genomic tools (</a:t>
            </a:r>
            <a:r>
              <a:rPr lang="en-US" altLang="zh-CN" sz="2500" dirty="0" err="1">
                <a:latin typeface="+mn-lt"/>
              </a:rPr>
              <a:t>AlphaMissense</a:t>
            </a:r>
            <a:r>
              <a:rPr lang="en-US" altLang="zh-CN" sz="2500" dirty="0">
                <a:latin typeface="+mn-lt"/>
              </a:rPr>
              <a:t>, ESM-</a:t>
            </a:r>
            <a:r>
              <a:rPr lang="en-US" altLang="zh-CN" sz="2500" dirty="0" err="1">
                <a:latin typeface="+mn-lt"/>
              </a:rPr>
              <a:t>1b</a:t>
            </a:r>
            <a:r>
              <a:rPr lang="en-US" altLang="zh-CN" sz="2500" dirty="0">
                <a:latin typeface="+mn-lt"/>
              </a:rPr>
              <a:t>, and </a:t>
            </a:r>
            <a:r>
              <a:rPr lang="en-US" altLang="zh-CN" sz="2500" dirty="0" err="1">
                <a:latin typeface="+mn-lt"/>
              </a:rPr>
              <a:t>PolyPhen</a:t>
            </a:r>
            <a:r>
              <a:rPr lang="en-US" altLang="zh-CN" sz="2500" dirty="0">
                <a:latin typeface="+mn-lt"/>
              </a:rPr>
              <a:t>-2) using 374 missense variants across 236 animal proteins from 8 domestic mammal species, sourced from the Online Mendelian Inheritance in Animals (OMIA) database. These tools demonstrated moderate overall prediction accuracy, with an area under the receiver operating characteristic curve (</a:t>
            </a:r>
            <a:r>
              <a:rPr lang="en-US" altLang="zh-CN" sz="2500" dirty="0" err="1">
                <a:latin typeface="+mn-lt"/>
              </a:rPr>
              <a:t>auROC</a:t>
            </a:r>
            <a:r>
              <a:rPr lang="en-US" altLang="zh-CN" sz="2500" dirty="0">
                <a:latin typeface="+mn-lt"/>
              </a:rPr>
              <a:t>) of 0.55–0.61, though performance varied significantly across species, ranging from 0.50 in horses to 0.76 in cats. High sensitivity (0.77–0.90) reflected strong detection of potentially pathogenic variants, whereas low specificity (0.20–0.46) likely resulted from discrepancies between </a:t>
            </a:r>
            <a:r>
              <a:rPr lang="en-US" altLang="zh-CN" sz="2500" dirty="0" err="1">
                <a:latin typeface="+mn-lt"/>
              </a:rPr>
              <a:t>OMIA’s</a:t>
            </a:r>
            <a:r>
              <a:rPr lang="en-US" altLang="zh-CN" sz="2500" dirty="0">
                <a:latin typeface="+mn-lt"/>
              </a:rPr>
              <a:t> 'non-deleterious' classification and the 'benign' label used by these tools. An interesting potential application of this study emerged in manipulating pig coat color through </a:t>
            </a:r>
            <a:r>
              <a:rPr lang="en-US" altLang="zh-CN" sz="2500" dirty="0" err="1">
                <a:latin typeface="+mn-lt"/>
              </a:rPr>
              <a:t>MC1R</a:t>
            </a:r>
            <a:r>
              <a:rPr lang="en-US" altLang="zh-CN" sz="2500" dirty="0">
                <a:latin typeface="+mn-lt"/>
              </a:rPr>
              <a:t> gene editing, underscoring the practical implications of pathogenicity prediction in animal breeding. A prototype app was developed to enable users to predict the pathogenicity of missense variants in domestic mammals. Overall, this study highlights the adaptability of human genomic tools for domestic animal applications using a “mock” human variant strategy, though results require careful interpretation due to species-specific differences in pathogenicity definitions and protein functions.</a:t>
            </a:r>
          </a:p>
          <a:p>
            <a:endParaRPr lang="en-US" dirty="0"/>
          </a:p>
        </p:txBody>
      </p:sp>
      <p:sp>
        <p:nvSpPr>
          <p:cNvPr id="353" name="Text Placeholder 352"/>
          <p:cNvSpPr>
            <a:spLocks noGrp="1"/>
          </p:cNvSpPr>
          <p:nvPr>
            <p:ph type="body" sz="quarter" idx="11"/>
          </p:nvPr>
        </p:nvSpPr>
        <p:spPr>
          <a:xfrm>
            <a:off x="485357" y="4560084"/>
            <a:ext cx="10305288" cy="754045"/>
          </a:xfrm>
          <a:solidFill>
            <a:schemeClr val="accent5">
              <a:lumMod val="75000"/>
            </a:schemeClr>
          </a:solidFill>
          <a:ln>
            <a:solidFill>
              <a:schemeClr val="accent5">
                <a:lumMod val="50000"/>
              </a:schemeClr>
            </a:solidFill>
          </a:ln>
        </p:spPr>
        <p:txBody>
          <a:bodyPr/>
          <a:lstStyle/>
          <a:p>
            <a:r>
              <a:rPr lang="en-US" altLang="zh-CN" u="none" dirty="0">
                <a:solidFill>
                  <a:schemeClr val="bg1"/>
                </a:solidFill>
              </a:rPr>
              <a:t>ABSTRACT</a:t>
            </a:r>
          </a:p>
        </p:txBody>
      </p:sp>
      <p:sp>
        <p:nvSpPr>
          <p:cNvPr id="355" name="Text Placeholder 354"/>
          <p:cNvSpPr>
            <a:spLocks noGrp="1"/>
          </p:cNvSpPr>
          <p:nvPr>
            <p:ph type="body" sz="quarter" idx="19"/>
          </p:nvPr>
        </p:nvSpPr>
        <p:spPr>
          <a:xfrm>
            <a:off x="492687" y="16380846"/>
            <a:ext cx="10283952" cy="6738874"/>
          </a:xfrm>
        </p:spPr>
        <p:txBody>
          <a:bodyPr/>
          <a:lstStyle/>
          <a:p>
            <a:pPr marL="342900" indent="-342900" algn="just">
              <a:lnSpc>
                <a:spcPct val="110000"/>
              </a:lnSpc>
              <a:spcBef>
                <a:spcPts val="1200"/>
              </a:spcBef>
              <a:spcAft>
                <a:spcPts val="1200"/>
              </a:spcAft>
              <a:buFont typeface="Arial" panose="020B0604020202020204" pitchFamily="34" charset="0"/>
              <a:buChar char="•"/>
            </a:pPr>
            <a:r>
              <a:rPr lang="en-US" altLang="zh-CN" dirty="0">
                <a:latin typeface="+mn-lt"/>
              </a:rPr>
              <a:t>Advances in gene sequencing technologies have enabled the exploration of genetic mutations in livestock and companion animals, offering significant potential for improving breeding and farming practices.</a:t>
            </a:r>
          </a:p>
          <a:p>
            <a:pPr marL="342900" indent="-342900" algn="just">
              <a:lnSpc>
                <a:spcPct val="110000"/>
              </a:lnSpc>
              <a:spcBef>
                <a:spcPts val="1200"/>
              </a:spcBef>
              <a:spcAft>
                <a:spcPts val="1200"/>
              </a:spcAft>
              <a:buFont typeface="Arial" panose="020B0604020202020204" pitchFamily="34" charset="0"/>
              <a:buChar char="•"/>
            </a:pPr>
            <a:r>
              <a:rPr lang="en-US" altLang="zh-CN" dirty="0">
                <a:latin typeface="+mn-lt"/>
              </a:rPr>
              <a:t>Missense variants often have complex and subtle effects on protein structure and function, making their interpretation challenging yet critical.</a:t>
            </a:r>
          </a:p>
          <a:p>
            <a:pPr marL="342900" indent="-342900" algn="just">
              <a:lnSpc>
                <a:spcPct val="110000"/>
              </a:lnSpc>
              <a:spcBef>
                <a:spcPts val="1200"/>
              </a:spcBef>
              <a:spcAft>
                <a:spcPts val="600"/>
              </a:spcAft>
              <a:buFont typeface="Arial" panose="020B0604020202020204" pitchFamily="34" charset="0"/>
              <a:buChar char="•"/>
            </a:pPr>
            <a:r>
              <a:rPr lang="en-US" altLang="zh-CN" dirty="0">
                <a:latin typeface="+mn-lt"/>
              </a:rPr>
              <a:t>Current genomic tools are primarily designed to predict the pathogenicity of human missense variants, and their applicability to animal genomes remains uncertain. Equivalent tools specifically tailored for domestic animals are still underdeveloped, highlighting a critical gap in animal genomics research[1].</a:t>
            </a:r>
            <a:endParaRPr lang="en-US" altLang="zh-CN" dirty="0"/>
          </a:p>
        </p:txBody>
      </p:sp>
      <p:sp>
        <p:nvSpPr>
          <p:cNvPr id="406" name="Text Placeholder 405"/>
          <p:cNvSpPr>
            <a:spLocks noGrp="1"/>
          </p:cNvSpPr>
          <p:nvPr>
            <p:ph type="body" sz="quarter" idx="153"/>
          </p:nvPr>
        </p:nvSpPr>
        <p:spPr>
          <a:xfrm>
            <a:off x="5870980" y="362925"/>
            <a:ext cx="32232600" cy="2754124"/>
          </a:xfrm>
        </p:spPr>
        <p:txBody>
          <a:bodyPr>
            <a:noAutofit/>
          </a:bodyPr>
          <a:lstStyle/>
          <a:p>
            <a:r>
              <a:rPr lang="en-US" sz="9500" dirty="0">
                <a:solidFill>
                  <a:schemeClr val="accent5">
                    <a:lumMod val="50000"/>
                  </a:schemeClr>
                </a:solidFill>
              </a:rPr>
              <a:t>Can Human Genomic Tools Predict the Pathogenicity of Rare Missense Variants in Domesticated Mammals?</a:t>
            </a:r>
          </a:p>
        </p:txBody>
      </p:sp>
      <p:sp>
        <p:nvSpPr>
          <p:cNvPr id="4" name="Text Placeholder 352">
            <a:extLst>
              <a:ext uri="{FF2B5EF4-FFF2-40B4-BE49-F238E27FC236}">
                <a16:creationId xmlns:a16="http://schemas.microsoft.com/office/drawing/2014/main" id="{737B16DF-60DA-BAA8-0DCA-2A4FE086ED9C}"/>
              </a:ext>
            </a:extLst>
          </p:cNvPr>
          <p:cNvSpPr txBox="1">
            <a:spLocks/>
          </p:cNvSpPr>
          <p:nvPr/>
        </p:nvSpPr>
        <p:spPr>
          <a:xfrm>
            <a:off x="487607" y="15714925"/>
            <a:ext cx="10305288"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dirty="0">
                <a:solidFill>
                  <a:schemeClr val="bg1"/>
                </a:solidFill>
              </a:rPr>
              <a:t>BACKGROUND</a:t>
            </a:r>
          </a:p>
        </p:txBody>
      </p:sp>
      <p:sp>
        <p:nvSpPr>
          <p:cNvPr id="5" name="Text Placeholder 352">
            <a:extLst>
              <a:ext uri="{FF2B5EF4-FFF2-40B4-BE49-F238E27FC236}">
                <a16:creationId xmlns:a16="http://schemas.microsoft.com/office/drawing/2014/main" id="{F50C96CA-F5CA-89D4-3DF9-E518754CB06B}"/>
              </a:ext>
            </a:extLst>
          </p:cNvPr>
          <p:cNvSpPr txBox="1">
            <a:spLocks/>
          </p:cNvSpPr>
          <p:nvPr/>
        </p:nvSpPr>
        <p:spPr>
          <a:xfrm>
            <a:off x="492687" y="23091085"/>
            <a:ext cx="10305288"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dirty="0">
                <a:solidFill>
                  <a:schemeClr val="bg1"/>
                </a:solidFill>
              </a:rPr>
              <a:t>OBJECTIVE</a:t>
            </a:r>
          </a:p>
        </p:txBody>
      </p:sp>
      <p:sp>
        <p:nvSpPr>
          <p:cNvPr id="6" name="Text Placeholder 352">
            <a:extLst>
              <a:ext uri="{FF2B5EF4-FFF2-40B4-BE49-F238E27FC236}">
                <a16:creationId xmlns:a16="http://schemas.microsoft.com/office/drawing/2014/main" id="{D8842B6C-E93A-AA4F-A5F6-A6847B025D72}"/>
              </a:ext>
            </a:extLst>
          </p:cNvPr>
          <p:cNvSpPr txBox="1">
            <a:spLocks/>
          </p:cNvSpPr>
          <p:nvPr/>
        </p:nvSpPr>
        <p:spPr>
          <a:xfrm>
            <a:off x="487997" y="26129369"/>
            <a:ext cx="10305288"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dirty="0">
                <a:solidFill>
                  <a:schemeClr val="bg1"/>
                </a:solidFill>
              </a:rPr>
              <a:t>METHODS </a:t>
            </a:r>
          </a:p>
        </p:txBody>
      </p:sp>
      <p:sp>
        <p:nvSpPr>
          <p:cNvPr id="7" name="Text Placeholder 354">
            <a:extLst>
              <a:ext uri="{FF2B5EF4-FFF2-40B4-BE49-F238E27FC236}">
                <a16:creationId xmlns:a16="http://schemas.microsoft.com/office/drawing/2014/main" id="{FFAB74DB-3534-5439-FA91-FF9FC3117854}"/>
              </a:ext>
            </a:extLst>
          </p:cNvPr>
          <p:cNvSpPr txBox="1">
            <a:spLocks/>
          </p:cNvSpPr>
          <p:nvPr/>
        </p:nvSpPr>
        <p:spPr>
          <a:xfrm>
            <a:off x="471853" y="26859606"/>
            <a:ext cx="10314432" cy="1586367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lvl="0" indent="-457200" algn="just">
              <a:lnSpc>
                <a:spcPct val="110000"/>
              </a:lnSpc>
              <a:spcBef>
                <a:spcPts val="1200"/>
              </a:spcBef>
              <a:spcAft>
                <a:spcPts val="1200"/>
              </a:spcAft>
              <a:buFont typeface="Arial" panose="020B0604020202020204" pitchFamily="34" charset="0"/>
              <a:buChar char="•"/>
            </a:pPr>
            <a:r>
              <a:rPr lang="en-US" altLang="zh-CN" b="1" dirty="0">
                <a:latin typeface="+mn-lt"/>
                <a:ea typeface="Calibri" panose="020F0502020204030204" pitchFamily="34" charset="0"/>
                <a:cs typeface="Calibri" panose="020F0502020204030204" pitchFamily="34" charset="0"/>
              </a:rPr>
              <a:t>Data Collection</a:t>
            </a:r>
            <a:r>
              <a:rPr lang="en-US" altLang="zh-CN" dirty="0">
                <a:latin typeface="+mn-lt"/>
                <a:ea typeface="Calibri" panose="020F0502020204030204" pitchFamily="34" charset="0"/>
                <a:cs typeface="Calibri" panose="020F0502020204030204" pitchFamily="34" charset="0"/>
              </a:rPr>
              <a:t>: Obtained domestic animal's variant data from the </a:t>
            </a:r>
            <a:r>
              <a:rPr lang="en-US" altLang="zh-CN" i="1" dirty="0">
                <a:latin typeface="+mn-lt"/>
                <a:ea typeface="Calibri" panose="020F0502020204030204" pitchFamily="34" charset="0"/>
                <a:cs typeface="Calibri" panose="020F0502020204030204" pitchFamily="34" charset="0"/>
              </a:rPr>
              <a:t>Online Mendelian Inheritance in Animals</a:t>
            </a:r>
            <a:r>
              <a:rPr lang="en-US" altLang="zh-CN" dirty="0">
                <a:latin typeface="+mn-lt"/>
                <a:ea typeface="Calibri" panose="020F0502020204030204" pitchFamily="34" charset="0"/>
                <a:cs typeface="Calibri" panose="020F0502020204030204" pitchFamily="34" charset="0"/>
              </a:rPr>
              <a:t> database (OMIA)[5].</a:t>
            </a:r>
            <a:endParaRPr lang="zh-CN" altLang="en-US" dirty="0">
              <a:latin typeface="+mn-lt"/>
              <a:cs typeface="Calibri" panose="020F0502020204030204" pitchFamily="34" charset="0"/>
            </a:endParaRPr>
          </a:p>
          <a:p>
            <a:pPr marL="457200" lvl="0" indent="-457200" algn="just">
              <a:lnSpc>
                <a:spcPct val="110000"/>
              </a:lnSpc>
              <a:spcBef>
                <a:spcPts val="1200"/>
              </a:spcBef>
              <a:spcAft>
                <a:spcPts val="1200"/>
              </a:spcAft>
              <a:buFont typeface="Arial" panose="020B0604020202020204" pitchFamily="34" charset="0"/>
              <a:buChar char="•"/>
            </a:pPr>
            <a:r>
              <a:rPr lang="en-US" altLang="zh-CN" b="1" dirty="0">
                <a:latin typeface="+mn-lt"/>
                <a:ea typeface="Calibri" panose="020F0502020204030204" pitchFamily="34" charset="0"/>
                <a:cs typeface="Calibri" panose="020F0502020204030204" pitchFamily="34" charset="0"/>
              </a:rPr>
              <a:t>Data Cleaning</a:t>
            </a:r>
            <a:r>
              <a:rPr lang="en-US" altLang="zh-CN" dirty="0">
                <a:latin typeface="+mn-lt"/>
                <a:ea typeface="Calibri" panose="020F0502020204030204" pitchFamily="34" charset="0"/>
                <a:cs typeface="Calibri" panose="020F0502020204030204" pitchFamily="34" charset="0"/>
              </a:rPr>
              <a:t>: Purged and cleaned the data by retaining only missense variants from eight </a:t>
            </a:r>
            <a:r>
              <a:rPr lang="en-US" altLang="zh-CN" dirty="0">
                <a:latin typeface="+mn-lt"/>
                <a:cs typeface="Calibri" panose="020F0502020204030204" pitchFamily="34" charset="0"/>
              </a:rPr>
              <a:t>domestic</a:t>
            </a:r>
            <a:r>
              <a:rPr lang="en-US" altLang="zh-CN" dirty="0">
                <a:latin typeface="+mn-lt"/>
                <a:ea typeface="Calibri" panose="020F0502020204030204" pitchFamily="34" charset="0"/>
                <a:cs typeface="Calibri" panose="020F0502020204030204" pitchFamily="34" charset="0"/>
              </a:rPr>
              <a:t> mammals (</a:t>
            </a:r>
            <a:r>
              <a:rPr lang="en-US" altLang="zh-CN" b="0" i="0" dirty="0">
                <a:latin typeface="+mn-lt"/>
                <a:ea typeface="Calibri" panose="020F0502020204030204" pitchFamily="34" charset="0"/>
                <a:cs typeface="Calibri" panose="020F0502020204030204" pitchFamily="34" charset="0"/>
              </a:rPr>
              <a:t>Dogs, Cattle, Cats, Horses, Sheep, Pigs, Goats and Rabbits</a:t>
            </a:r>
            <a:r>
              <a:rPr lang="en-US" altLang="zh-CN" dirty="0">
                <a:latin typeface="+mn-lt"/>
                <a:ea typeface="Calibri" panose="020F0502020204030204" pitchFamily="34" charset="0"/>
                <a:cs typeface="Calibri" panose="020F0502020204030204" pitchFamily="34" charset="0"/>
              </a:rPr>
              <a:t>).</a:t>
            </a:r>
            <a:endParaRPr lang="zh-CN" altLang="en-US" dirty="0">
              <a:latin typeface="+mn-lt"/>
              <a:cs typeface="Calibri" panose="020F0502020204030204" pitchFamily="34" charset="0"/>
            </a:endParaRPr>
          </a:p>
          <a:p>
            <a:pPr marL="457200" lvl="0" indent="-457200" algn="just">
              <a:lnSpc>
                <a:spcPct val="110000"/>
              </a:lnSpc>
              <a:spcBef>
                <a:spcPts val="1200"/>
              </a:spcBef>
              <a:spcAft>
                <a:spcPts val="1200"/>
              </a:spcAft>
              <a:buFont typeface="Arial" panose="020B0604020202020204" pitchFamily="34" charset="0"/>
              <a:buChar char="•"/>
            </a:pPr>
            <a:r>
              <a:rPr lang="en-US" altLang="zh-CN" b="1" dirty="0">
                <a:latin typeface="+mn-lt"/>
                <a:cs typeface="Calibri" panose="020F0502020204030204" pitchFamily="34" charset="0"/>
              </a:rPr>
              <a:t>Data Preparation: </a:t>
            </a:r>
            <a:r>
              <a:rPr lang="en-US" altLang="zh-CN" b="0" dirty="0">
                <a:latin typeface="+mn-lt"/>
                <a:cs typeface="Calibri" panose="020F0502020204030204" pitchFamily="34" charset="0"/>
              </a:rPr>
              <a:t>Wrote</a:t>
            </a:r>
            <a:r>
              <a:rPr lang="en-US" altLang="zh-CN" b="0" i="0" dirty="0">
                <a:latin typeface="+mn-lt"/>
                <a:ea typeface="Calibri" panose="020F0502020204030204" pitchFamily="34" charset="0"/>
                <a:cs typeface="Calibri" panose="020F0502020204030204" pitchFamily="34" charset="0"/>
              </a:rPr>
              <a:t> Python scripts to fetch both animal and human </a:t>
            </a:r>
            <a:r>
              <a:rPr lang="en-US" altLang="zh-CN" dirty="0">
                <a:latin typeface="+mn-lt"/>
                <a:ea typeface="Calibri" panose="020F0502020204030204" pitchFamily="34" charset="0"/>
                <a:cs typeface="Calibri" panose="020F0502020204030204" pitchFamily="34" charset="0"/>
              </a:rPr>
              <a:t>homologous </a:t>
            </a:r>
            <a:r>
              <a:rPr lang="en-US" altLang="zh-CN" b="0" i="0" dirty="0">
                <a:latin typeface="+mn-lt"/>
                <a:ea typeface="Calibri" panose="020F0502020204030204" pitchFamily="34" charset="0"/>
                <a:cs typeface="Calibri" panose="020F0502020204030204" pitchFamily="34" charset="0"/>
              </a:rPr>
              <a:t>protein data (ID, Entry Name, Sequence ) from the </a:t>
            </a:r>
            <a:r>
              <a:rPr lang="en-US" altLang="zh-CN" b="0" i="0" dirty="0" err="1">
                <a:latin typeface="+mn-lt"/>
                <a:ea typeface="Calibri" panose="020F0502020204030204" pitchFamily="34" charset="0"/>
                <a:cs typeface="Calibri" panose="020F0502020204030204" pitchFamily="34" charset="0"/>
              </a:rPr>
              <a:t>UniProt</a:t>
            </a:r>
            <a:r>
              <a:rPr lang="en-US" altLang="zh-CN" b="0" i="0" dirty="0">
                <a:latin typeface="+mn-lt"/>
                <a:ea typeface="Calibri" panose="020F0502020204030204" pitchFamily="34" charset="0"/>
                <a:cs typeface="Calibri" panose="020F0502020204030204" pitchFamily="34" charset="0"/>
              </a:rPr>
              <a:t> and </a:t>
            </a:r>
            <a:r>
              <a:rPr lang="en-US" altLang="zh-CN" b="0" i="0" dirty="0" err="1">
                <a:latin typeface="+mn-lt"/>
                <a:ea typeface="Calibri" panose="020F0502020204030204" pitchFamily="34" charset="0"/>
                <a:cs typeface="Calibri" panose="020F0502020204030204" pitchFamily="34" charset="0"/>
              </a:rPr>
              <a:t>NCBI</a:t>
            </a:r>
            <a:r>
              <a:rPr lang="en-US" altLang="zh-CN" b="0" i="0" dirty="0">
                <a:latin typeface="+mn-lt"/>
                <a:ea typeface="Calibri" panose="020F0502020204030204" pitchFamily="34" charset="0"/>
                <a:cs typeface="Calibri" panose="020F0502020204030204" pitchFamily="34" charset="0"/>
              </a:rPr>
              <a:t> databases.</a:t>
            </a:r>
            <a:endParaRPr lang="zh-CN" altLang="en-US" b="1" dirty="0">
              <a:latin typeface="+mn-lt"/>
              <a:cs typeface="Calibri" panose="020F0502020204030204" pitchFamily="34" charset="0"/>
            </a:endParaRPr>
          </a:p>
          <a:p>
            <a:pPr marL="457200" lvl="0" indent="-457200" algn="just">
              <a:lnSpc>
                <a:spcPct val="110000"/>
              </a:lnSpc>
              <a:spcBef>
                <a:spcPts val="1200"/>
              </a:spcBef>
              <a:spcAft>
                <a:spcPts val="1200"/>
              </a:spcAft>
              <a:buFont typeface="Arial" panose="020B0604020202020204" pitchFamily="34" charset="0"/>
              <a:buChar char="•"/>
            </a:pPr>
            <a:r>
              <a:rPr lang="en-US" altLang="zh-CN" b="1" dirty="0">
                <a:latin typeface="+mn-lt"/>
                <a:ea typeface="Calibri" panose="020F0502020204030204" pitchFamily="34" charset="0"/>
                <a:cs typeface="Calibri" panose="020F0502020204030204" pitchFamily="34" charset="0"/>
              </a:rPr>
              <a:t>Variant Mapping</a:t>
            </a:r>
            <a:r>
              <a:rPr lang="en-US" altLang="zh-CN" dirty="0">
                <a:latin typeface="+mn-lt"/>
                <a:ea typeface="Calibri" panose="020F0502020204030204" pitchFamily="34" charset="0"/>
                <a:cs typeface="Calibri" panose="020F0502020204030204" pitchFamily="34" charset="0"/>
              </a:rPr>
              <a:t>: Wrote</a:t>
            </a:r>
            <a:r>
              <a:rPr lang="en-US" altLang="zh-CN" b="0" i="0" dirty="0">
                <a:latin typeface="+mn-lt"/>
                <a:ea typeface="Calibri" panose="020F0502020204030204" pitchFamily="34" charset="0"/>
                <a:cs typeface="Calibri" panose="020F0502020204030204" pitchFamily="34" charset="0"/>
              </a:rPr>
              <a:t> Python scripts </a:t>
            </a:r>
            <a:r>
              <a:rPr lang="en-US" altLang="zh-CN" dirty="0">
                <a:latin typeface="+mn-lt"/>
                <a:ea typeface="Calibri" panose="020F0502020204030204" pitchFamily="34" charset="0"/>
                <a:cs typeface="Calibri" panose="020F0502020204030204" pitchFamily="34" charset="0"/>
              </a:rPr>
              <a:t>to verify animal missense variants and map to their corresponding residues on the human homologous </a:t>
            </a:r>
            <a:r>
              <a:rPr lang="en-US" altLang="zh-CN" b="0" i="0" dirty="0">
                <a:latin typeface="+mn-lt"/>
                <a:ea typeface="Calibri" panose="020F0502020204030204" pitchFamily="34" charset="0"/>
                <a:cs typeface="Calibri" panose="020F0502020204030204" pitchFamily="34" charset="0"/>
              </a:rPr>
              <a:t>proteins, then generated the “mock” human variants</a:t>
            </a:r>
            <a:r>
              <a:rPr lang="en-US" altLang="zh-CN" dirty="0">
                <a:latin typeface="+mn-lt"/>
                <a:ea typeface="Calibri" panose="020F0502020204030204" pitchFamily="34" charset="0"/>
                <a:cs typeface="Calibri" panose="020F0502020204030204" pitchFamily="34" charset="0"/>
              </a:rPr>
              <a:t>.</a:t>
            </a:r>
            <a:endParaRPr lang="zh-CN" altLang="zh-CN" dirty="0">
              <a:latin typeface="+mn-lt"/>
              <a:cs typeface="Calibri" panose="020F0502020204030204" pitchFamily="34" charset="0"/>
            </a:endParaRPr>
          </a:p>
          <a:p>
            <a:pPr marL="457200" lvl="0" indent="-457200" algn="just">
              <a:lnSpc>
                <a:spcPct val="110000"/>
              </a:lnSpc>
              <a:spcBef>
                <a:spcPts val="1200"/>
              </a:spcBef>
              <a:spcAft>
                <a:spcPts val="1200"/>
              </a:spcAft>
              <a:buFont typeface="Arial" panose="020B0604020202020204" pitchFamily="34" charset="0"/>
              <a:buChar char="•"/>
            </a:pPr>
            <a:r>
              <a:rPr lang="en-US" altLang="zh-CN" b="1" dirty="0">
                <a:latin typeface="+mn-lt"/>
                <a:ea typeface="Calibri" panose="020F0502020204030204" pitchFamily="34" charset="0"/>
                <a:cs typeface="Calibri" panose="020F0502020204030204" pitchFamily="34" charset="0"/>
              </a:rPr>
              <a:t>Pathogenicity Prediction</a:t>
            </a:r>
            <a:r>
              <a:rPr lang="en-US" altLang="zh-CN" dirty="0">
                <a:latin typeface="+mn-lt"/>
                <a:ea typeface="Calibri" panose="020F0502020204030204" pitchFamily="34" charset="0"/>
                <a:cs typeface="Calibri" panose="020F0502020204030204" pitchFamily="34" charset="0"/>
              </a:rPr>
              <a:t>: Wrote</a:t>
            </a:r>
            <a:r>
              <a:rPr lang="en-US" altLang="zh-CN" b="0" i="0" dirty="0">
                <a:latin typeface="+mn-lt"/>
                <a:ea typeface="Calibri" panose="020F0502020204030204" pitchFamily="34" charset="0"/>
                <a:cs typeface="Calibri" panose="020F0502020204030204" pitchFamily="34" charset="0"/>
              </a:rPr>
              <a:t> Python scripts to a</a:t>
            </a:r>
            <a:r>
              <a:rPr lang="en-US" altLang="zh-CN" dirty="0">
                <a:latin typeface="+mn-lt"/>
                <a:ea typeface="Calibri" panose="020F0502020204030204" pitchFamily="34" charset="0"/>
                <a:cs typeface="Calibri" panose="020F0502020204030204" pitchFamily="34" charset="0"/>
              </a:rPr>
              <a:t>pply three human genomic tools (AlphaMisense, ESM-</a:t>
            </a:r>
            <a:r>
              <a:rPr lang="en-US" altLang="zh-CN" dirty="0" err="1">
                <a:latin typeface="+mn-lt"/>
                <a:ea typeface="Calibri" panose="020F0502020204030204" pitchFamily="34" charset="0"/>
                <a:cs typeface="Calibri" panose="020F0502020204030204" pitchFamily="34" charset="0"/>
              </a:rPr>
              <a:t>1b</a:t>
            </a:r>
            <a:r>
              <a:rPr lang="en-US" altLang="zh-CN" dirty="0">
                <a:latin typeface="+mn-lt"/>
                <a:ea typeface="Calibri" panose="020F0502020204030204" pitchFamily="34" charset="0"/>
                <a:cs typeface="Calibri" panose="020F0502020204030204" pitchFamily="34" charset="0"/>
              </a:rPr>
              <a:t>, </a:t>
            </a:r>
            <a:r>
              <a:rPr lang="en-US" altLang="zh-CN" dirty="0" err="1">
                <a:latin typeface="+mn-lt"/>
                <a:ea typeface="Calibri" panose="020F0502020204030204" pitchFamily="34" charset="0"/>
                <a:cs typeface="Calibri" panose="020F0502020204030204" pitchFamily="34" charset="0"/>
              </a:rPr>
              <a:t>PolyPhen</a:t>
            </a:r>
            <a:r>
              <a:rPr lang="en-US" altLang="zh-CN" dirty="0">
                <a:latin typeface="+mn-lt"/>
                <a:ea typeface="Calibri" panose="020F0502020204030204" pitchFamily="34" charset="0"/>
                <a:cs typeface="Calibri" panose="020F0502020204030204" pitchFamily="34" charset="0"/>
              </a:rPr>
              <a:t>-2) to predict the pathogenicity of the “</a:t>
            </a:r>
            <a:r>
              <a:rPr lang="en-US" altLang="zh-CN" b="0" i="0" dirty="0">
                <a:latin typeface="+mn-lt"/>
                <a:ea typeface="Calibri" panose="020F0502020204030204" pitchFamily="34" charset="0"/>
                <a:cs typeface="Calibri" panose="020F0502020204030204" pitchFamily="34" charset="0"/>
              </a:rPr>
              <a:t>mock” human variants</a:t>
            </a:r>
            <a:r>
              <a:rPr lang="en-US" altLang="zh-CN" dirty="0">
                <a:latin typeface="+mn-lt"/>
                <a:ea typeface="Calibri" panose="020F0502020204030204" pitchFamily="34" charset="0"/>
                <a:cs typeface="Calibri" panose="020F0502020204030204" pitchFamily="34" charset="0"/>
              </a:rPr>
              <a:t>.</a:t>
            </a:r>
            <a:endParaRPr lang="zh-CN" altLang="zh-CN" dirty="0">
              <a:latin typeface="+mn-lt"/>
              <a:cs typeface="Calibri" panose="020F0502020204030204" pitchFamily="34" charset="0"/>
            </a:endParaRPr>
          </a:p>
          <a:p>
            <a:pPr marL="457200" lvl="0" indent="-457200" algn="just">
              <a:lnSpc>
                <a:spcPct val="110000"/>
              </a:lnSpc>
              <a:spcBef>
                <a:spcPts val="1200"/>
              </a:spcBef>
              <a:spcAft>
                <a:spcPts val="1200"/>
              </a:spcAft>
              <a:buFont typeface="Arial" panose="020B0604020202020204" pitchFamily="34" charset="0"/>
              <a:buChar char="•"/>
            </a:pPr>
            <a:r>
              <a:rPr lang="en-US" altLang="zh-CN" b="1" dirty="0">
                <a:latin typeface="+mn-lt"/>
                <a:ea typeface="Calibri" panose="020F0502020204030204" pitchFamily="34" charset="0"/>
                <a:cs typeface="Calibri" panose="020F0502020204030204" pitchFamily="34" charset="0"/>
              </a:rPr>
              <a:t>Data Analysis</a:t>
            </a:r>
            <a:r>
              <a:rPr lang="en-US" altLang="zh-CN" dirty="0">
                <a:latin typeface="+mn-lt"/>
                <a:ea typeface="Calibri" panose="020F0502020204030204" pitchFamily="34" charset="0"/>
                <a:cs typeface="Calibri" panose="020F0502020204030204" pitchFamily="34" charset="0"/>
              </a:rPr>
              <a:t>: Used </a:t>
            </a:r>
            <a:r>
              <a:rPr lang="en-US" altLang="zh-CN" dirty="0">
                <a:latin typeface="+mn-lt"/>
              </a:rPr>
              <a:t>SAS</a:t>
            </a:r>
            <a:r>
              <a:rPr lang="en-US" altLang="zh-CN" baseline="30000" dirty="0">
                <a:latin typeface="+mn-lt"/>
              </a:rPr>
              <a:t>®</a:t>
            </a:r>
            <a:r>
              <a:rPr lang="en-US" altLang="zh-CN" dirty="0">
                <a:latin typeface="+mn-lt"/>
              </a:rPr>
              <a:t> </a:t>
            </a:r>
            <a:r>
              <a:rPr lang="en-US" altLang="zh-CN" dirty="0">
                <a:latin typeface="+mn-lt"/>
                <a:ea typeface="Calibri" panose="020F0502020204030204" pitchFamily="34" charset="0"/>
                <a:cs typeface="Calibri" panose="020F0502020204030204" pitchFamily="34" charset="0"/>
              </a:rPr>
              <a:t> to examine the prediction performance of the three human genomic tools (including descriptive and logistic regression analyses).</a:t>
            </a:r>
          </a:p>
          <a:p>
            <a:pPr marL="457200" lvl="0" indent="-457200" algn="just">
              <a:lnSpc>
                <a:spcPct val="110000"/>
              </a:lnSpc>
              <a:spcBef>
                <a:spcPts val="1200"/>
              </a:spcBef>
              <a:spcAft>
                <a:spcPts val="1200"/>
              </a:spcAft>
              <a:buFont typeface="Arial" panose="020B0604020202020204" pitchFamily="34" charset="0"/>
              <a:buChar char="•"/>
            </a:pPr>
            <a:r>
              <a:rPr lang="en-US" altLang="zh-CN" b="1" dirty="0">
                <a:latin typeface="+mn-lt"/>
              </a:rPr>
              <a:t>Variants Visualization: </a:t>
            </a:r>
            <a:r>
              <a:rPr lang="en-US" altLang="zh-CN" dirty="0">
                <a:latin typeface="+mn-lt"/>
              </a:rPr>
              <a:t>Used </a:t>
            </a:r>
            <a:r>
              <a:rPr lang="en-US" altLang="zh-CN" dirty="0" err="1">
                <a:latin typeface="+mn-lt"/>
              </a:rPr>
              <a:t>PyMOL</a:t>
            </a:r>
            <a:r>
              <a:rPr lang="en-US" altLang="zh-CN" dirty="0">
                <a:latin typeface="+mn-lt"/>
              </a:rPr>
              <a:t> to map missense variants on 3D protein structures and visualize interactions with nearby residues.</a:t>
            </a:r>
          </a:p>
          <a:p>
            <a:pPr marL="457200" lvl="0" indent="-457200" algn="just">
              <a:lnSpc>
                <a:spcPct val="110000"/>
              </a:lnSpc>
              <a:spcBef>
                <a:spcPts val="1200"/>
              </a:spcBef>
              <a:spcAft>
                <a:spcPts val="1200"/>
              </a:spcAft>
              <a:buFont typeface="Arial" panose="020B0604020202020204" pitchFamily="34" charset="0"/>
              <a:buChar char="•"/>
            </a:pPr>
            <a:r>
              <a:rPr lang="en-US" altLang="zh-CN" b="1" dirty="0">
                <a:latin typeface="+mn-lt"/>
              </a:rPr>
              <a:t>App Development: </a:t>
            </a:r>
            <a:r>
              <a:rPr lang="en-US" altLang="zh-CN" dirty="0">
                <a:latin typeface="+mn-lt"/>
              </a:rPr>
              <a:t>Developed a Progressive Web Application (</a:t>
            </a:r>
            <a:r>
              <a:rPr lang="en-US" altLang="zh-CN" dirty="0" err="1">
                <a:latin typeface="+mn-lt"/>
              </a:rPr>
              <a:t>PWA</a:t>
            </a:r>
            <a:r>
              <a:rPr lang="en-US" altLang="zh-CN" dirty="0">
                <a:latin typeface="+mn-lt"/>
              </a:rPr>
              <a:t>) using HTML, CSS, JavaScript, and Python. The server housed pre-aligned homologous protein sequences for animals and humans, along with precomputed prediction scores derived from </a:t>
            </a:r>
            <a:r>
              <a:rPr lang="en-US" altLang="zh-CN" dirty="0" err="1">
                <a:latin typeface="+mn-lt"/>
              </a:rPr>
              <a:t>AlphaMissense</a:t>
            </a:r>
            <a:r>
              <a:rPr lang="en-US" altLang="zh-CN" dirty="0">
                <a:latin typeface="+mn-lt"/>
              </a:rPr>
              <a:t>, ESM-</a:t>
            </a:r>
            <a:r>
              <a:rPr lang="en-US" altLang="zh-CN" dirty="0" err="1">
                <a:latin typeface="+mn-lt"/>
              </a:rPr>
              <a:t>1b</a:t>
            </a:r>
            <a:r>
              <a:rPr lang="en-US" altLang="zh-CN" dirty="0">
                <a:latin typeface="+mn-lt"/>
              </a:rPr>
              <a:t>, and </a:t>
            </a:r>
            <a:r>
              <a:rPr lang="en-US" altLang="zh-CN" dirty="0" err="1">
                <a:latin typeface="+mn-lt"/>
              </a:rPr>
              <a:t>PolyPhen</a:t>
            </a:r>
            <a:r>
              <a:rPr lang="en-US" altLang="zh-CN" dirty="0">
                <a:latin typeface="+mn-lt"/>
              </a:rPr>
              <a:t>-2. The application featured seamless distribution and accessibility, enabling efficient data handling and user interaction.</a:t>
            </a:r>
          </a:p>
        </p:txBody>
      </p:sp>
      <p:sp>
        <p:nvSpPr>
          <p:cNvPr id="8" name="Text Placeholder 354">
            <a:extLst>
              <a:ext uri="{FF2B5EF4-FFF2-40B4-BE49-F238E27FC236}">
                <a16:creationId xmlns:a16="http://schemas.microsoft.com/office/drawing/2014/main" id="{85817B4D-D834-FA56-DB6C-FF3A6DB94FBE}"/>
              </a:ext>
            </a:extLst>
          </p:cNvPr>
          <p:cNvSpPr txBox="1">
            <a:spLocks/>
          </p:cNvSpPr>
          <p:nvPr/>
        </p:nvSpPr>
        <p:spPr>
          <a:xfrm>
            <a:off x="462207" y="23848917"/>
            <a:ext cx="10283952" cy="233382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lgn="just">
              <a:lnSpc>
                <a:spcPct val="110000"/>
              </a:lnSpc>
              <a:spcBef>
                <a:spcPts val="1200"/>
              </a:spcBef>
              <a:spcAft>
                <a:spcPts val="1200"/>
              </a:spcAft>
              <a:buFont typeface="Arial" panose="020B0604020202020204" pitchFamily="34" charset="0"/>
              <a:buChar char="•"/>
            </a:pPr>
            <a:r>
              <a:rPr lang="en-US" altLang="zh-CN" dirty="0">
                <a:latin typeface="+mn-lt"/>
              </a:rPr>
              <a:t> To evaluate the performance of three human </a:t>
            </a:r>
            <a:r>
              <a:rPr lang="en-US" altLang="zh-CN" b="0" i="0" dirty="0">
                <a:solidFill>
                  <a:srgbClr val="404040"/>
                </a:solidFill>
                <a:effectLst/>
                <a:latin typeface="Inter"/>
              </a:rPr>
              <a:t>genomic tools (</a:t>
            </a:r>
            <a:r>
              <a:rPr lang="en-US" altLang="zh-CN" b="0" i="0" dirty="0" err="1">
                <a:solidFill>
                  <a:srgbClr val="404040"/>
                </a:solidFill>
                <a:effectLst/>
                <a:latin typeface="Inter"/>
              </a:rPr>
              <a:t>AlphaMissense</a:t>
            </a:r>
            <a:r>
              <a:rPr lang="en-US" altLang="zh-CN" b="0" i="0" dirty="0">
                <a:solidFill>
                  <a:srgbClr val="404040"/>
                </a:solidFill>
                <a:effectLst/>
                <a:latin typeface="Inter"/>
              </a:rPr>
              <a:t>[2], ESM-</a:t>
            </a:r>
            <a:r>
              <a:rPr lang="en-US" altLang="zh-CN" b="0" i="0" dirty="0" err="1">
                <a:solidFill>
                  <a:srgbClr val="404040"/>
                </a:solidFill>
                <a:effectLst/>
                <a:latin typeface="Inter"/>
              </a:rPr>
              <a:t>1b</a:t>
            </a:r>
            <a:r>
              <a:rPr lang="en-US" altLang="zh-CN" b="0" i="0" dirty="0">
                <a:solidFill>
                  <a:srgbClr val="404040"/>
                </a:solidFill>
                <a:effectLst/>
                <a:latin typeface="Inter"/>
              </a:rPr>
              <a:t>[3], and </a:t>
            </a:r>
            <a:r>
              <a:rPr lang="en-US" altLang="zh-CN" b="0" i="0" dirty="0" err="1">
                <a:solidFill>
                  <a:srgbClr val="404040"/>
                </a:solidFill>
                <a:effectLst/>
                <a:latin typeface="Inter"/>
              </a:rPr>
              <a:t>PolyPhen</a:t>
            </a:r>
            <a:r>
              <a:rPr lang="en-US" altLang="zh-CN" b="0" i="0" dirty="0">
                <a:solidFill>
                  <a:srgbClr val="404040"/>
                </a:solidFill>
                <a:effectLst/>
                <a:latin typeface="Inter"/>
              </a:rPr>
              <a:t>-2[4]) </a:t>
            </a:r>
            <a:r>
              <a:rPr lang="en-US" altLang="zh-CN" dirty="0">
                <a:latin typeface="+mn-lt"/>
              </a:rPr>
              <a:t>in predicting the pathogenicity of known missense variants of domestic mammals.</a:t>
            </a:r>
          </a:p>
        </p:txBody>
      </p:sp>
      <p:sp>
        <p:nvSpPr>
          <p:cNvPr id="12" name="Text Placeholder 352">
            <a:extLst>
              <a:ext uri="{FF2B5EF4-FFF2-40B4-BE49-F238E27FC236}">
                <a16:creationId xmlns:a16="http://schemas.microsoft.com/office/drawing/2014/main" id="{A2C2E0E7-D47C-6ECA-EF92-102B463D951B}"/>
              </a:ext>
            </a:extLst>
          </p:cNvPr>
          <p:cNvSpPr txBox="1">
            <a:spLocks/>
          </p:cNvSpPr>
          <p:nvPr/>
        </p:nvSpPr>
        <p:spPr>
          <a:xfrm>
            <a:off x="11491721" y="4560085"/>
            <a:ext cx="21026193"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cap="all" dirty="0">
                <a:solidFill>
                  <a:schemeClr val="bg1"/>
                </a:solidFill>
              </a:rPr>
              <a:t>Study Procedures</a:t>
            </a:r>
          </a:p>
        </p:txBody>
      </p:sp>
      <p:sp>
        <p:nvSpPr>
          <p:cNvPr id="331" name="Text Placeholder 352">
            <a:extLst>
              <a:ext uri="{FF2B5EF4-FFF2-40B4-BE49-F238E27FC236}">
                <a16:creationId xmlns:a16="http://schemas.microsoft.com/office/drawing/2014/main" id="{CA460C77-0D26-E20C-892A-3904CB388085}"/>
              </a:ext>
            </a:extLst>
          </p:cNvPr>
          <p:cNvSpPr txBox="1">
            <a:spLocks/>
          </p:cNvSpPr>
          <p:nvPr/>
        </p:nvSpPr>
        <p:spPr>
          <a:xfrm>
            <a:off x="11484821" y="15067827"/>
            <a:ext cx="21026193"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dirty="0">
                <a:solidFill>
                  <a:schemeClr val="bg1"/>
                </a:solidFill>
              </a:rPr>
              <a:t>RESULTS </a:t>
            </a:r>
          </a:p>
        </p:txBody>
      </p:sp>
      <p:sp>
        <p:nvSpPr>
          <p:cNvPr id="332" name="文本框 331">
            <a:extLst>
              <a:ext uri="{FF2B5EF4-FFF2-40B4-BE49-F238E27FC236}">
                <a16:creationId xmlns:a16="http://schemas.microsoft.com/office/drawing/2014/main" id="{F4E662B1-4762-E8A9-C9AE-70A494D27833}"/>
              </a:ext>
            </a:extLst>
          </p:cNvPr>
          <p:cNvSpPr txBox="1"/>
          <p:nvPr/>
        </p:nvSpPr>
        <p:spPr>
          <a:xfrm>
            <a:off x="11709604" y="16050869"/>
            <a:ext cx="20471992" cy="2610330"/>
          </a:xfrm>
          <a:prstGeom prst="rect">
            <a:avLst/>
          </a:prstGeom>
          <a:noFill/>
        </p:spPr>
        <p:txBody>
          <a:bodyPr wrap="square">
            <a:spAutoFit/>
          </a:bodyPr>
          <a:lstStyle/>
          <a:p>
            <a:pPr marL="342900" indent="-342900" algn="just">
              <a:lnSpc>
                <a:spcPct val="110000"/>
              </a:lnSpc>
              <a:buFont typeface="Arial" panose="020B0604020202020204" pitchFamily="34" charset="0"/>
              <a:buChar char="•"/>
            </a:pPr>
            <a:r>
              <a:rPr lang="en-US" altLang="zh-CN" sz="2500" dirty="0">
                <a:cs typeface="Calibri" panose="020F0502020204030204" pitchFamily="34" charset="0"/>
              </a:rPr>
              <a:t>374 </a:t>
            </a:r>
            <a:r>
              <a:rPr lang="en-US" altLang="zh-CN" sz="2500" kern="100" dirty="0">
                <a:effectLst/>
                <a:latin typeface="Calibri" panose="020F0502020204030204" pitchFamily="34" charset="0"/>
                <a:ea typeface="DengXian" panose="02010600030101010101" pitchFamily="2" charset="-122"/>
                <a:cs typeface="Times New Roman" panose="02020603050405020304" pitchFamily="18" charset="0"/>
              </a:rPr>
              <a:t>animal missense variants </a:t>
            </a:r>
            <a:r>
              <a:rPr lang="en-US" altLang="zh-CN" sz="2500" dirty="0">
                <a:latin typeface="+mn-lt"/>
              </a:rPr>
              <a:t>across 236 proteins </a:t>
            </a:r>
            <a:r>
              <a:rPr lang="en-US" altLang="zh-CN" sz="2500" kern="100" dirty="0">
                <a:effectLst/>
                <a:latin typeface="Calibri" panose="020F0502020204030204" pitchFamily="34" charset="0"/>
                <a:ea typeface="DengXian" panose="02010600030101010101" pitchFamily="2" charset="-122"/>
                <a:cs typeface="Times New Roman" panose="02020603050405020304" pitchFamily="18" charset="0"/>
              </a:rPr>
              <a:t>w</a:t>
            </a:r>
            <a:r>
              <a:rPr lang="en-US" altLang="zh-CN" sz="2500" dirty="0">
                <a:cs typeface="Calibri" panose="020F0502020204030204" pitchFamily="34" charset="0"/>
              </a:rPr>
              <a:t>ere used, with the majority belonging to dogs, cattle, and cats (</a:t>
            </a:r>
            <a:r>
              <a:rPr lang="en-US" altLang="zh-CN" sz="2500" b="1" dirty="0">
                <a:cs typeface="Calibri" panose="020F0502020204030204" pitchFamily="34" charset="0"/>
              </a:rPr>
              <a:t>Figure 1</a:t>
            </a:r>
            <a:r>
              <a:rPr lang="en-US" altLang="zh-CN" sz="2500" dirty="0">
                <a:cs typeface="Calibri" panose="020F0502020204030204" pitchFamily="34" charset="0"/>
              </a:rPr>
              <a:t>).</a:t>
            </a:r>
          </a:p>
          <a:p>
            <a:pPr marL="342900" indent="-342900" algn="just">
              <a:lnSpc>
                <a:spcPct val="110000"/>
              </a:lnSpc>
              <a:buFont typeface="Arial" panose="020B0604020202020204" pitchFamily="34" charset="0"/>
              <a:buChar char="•"/>
            </a:pPr>
            <a:r>
              <a:rPr lang="en-US" altLang="zh-CN" sz="2500" kern="100" dirty="0">
                <a:latin typeface="Calibri" panose="020F0502020204030204" pitchFamily="34" charset="0"/>
                <a:ea typeface="DengXian" panose="02010600030101010101" pitchFamily="2" charset="-122"/>
                <a:cs typeface="Times New Roman" panose="02020603050405020304" pitchFamily="18" charset="0"/>
              </a:rPr>
              <a:t>OMIA classified 284 as deleterious (pathogenic) and 90 as non-deleterious (benign). </a:t>
            </a:r>
            <a:r>
              <a:rPr lang="en-US" altLang="zh-CN" sz="2500" kern="100" dirty="0" err="1">
                <a:effectLst/>
                <a:latin typeface="Calibri" panose="020F0502020204030204" pitchFamily="34" charset="0"/>
                <a:ea typeface="DengXian" panose="02010600030101010101" pitchFamily="2" charset="-122"/>
                <a:cs typeface="Times New Roman" panose="02020603050405020304" pitchFamily="18" charset="0"/>
              </a:rPr>
              <a:t>AlphaMissense</a:t>
            </a:r>
            <a:r>
              <a:rPr lang="en-US" altLang="zh-CN" sz="25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2500" kern="100" dirty="0">
                <a:latin typeface="Calibri" panose="020F0502020204030204" pitchFamily="34" charset="0"/>
                <a:ea typeface="DengXian" panose="02010600030101010101" pitchFamily="2" charset="-122"/>
                <a:cs typeface="Times New Roman" panose="02020603050405020304" pitchFamily="18" charset="0"/>
              </a:rPr>
              <a:t>ESM-1b, and </a:t>
            </a:r>
            <a:r>
              <a:rPr lang="en-US" altLang="zh-CN" sz="2500" kern="100" dirty="0">
                <a:effectLst/>
                <a:latin typeface="Calibri" panose="020F0502020204030204" pitchFamily="34" charset="0"/>
                <a:ea typeface="DengXian" panose="02010600030101010101" pitchFamily="2" charset="-122"/>
                <a:cs typeface="Times New Roman" panose="02020603050405020304" pitchFamily="18" charset="0"/>
              </a:rPr>
              <a:t>PolyPhen-2 identified 267,</a:t>
            </a:r>
            <a:r>
              <a:rPr lang="en-US" altLang="zh-CN" sz="2500" kern="100" dirty="0">
                <a:latin typeface="Calibri" panose="020F0502020204030204" pitchFamily="34" charset="0"/>
                <a:ea typeface="DengXian" panose="02010600030101010101" pitchFamily="2" charset="-122"/>
                <a:cs typeface="Times New Roman" panose="02020603050405020304" pitchFamily="18" charset="0"/>
              </a:rPr>
              <a:t> 305 , and 323 variants as </a:t>
            </a:r>
            <a:r>
              <a:rPr lang="en-US" altLang="zh-CN" sz="2500" kern="100" dirty="0">
                <a:effectLst/>
                <a:latin typeface="Calibri" panose="020F0502020204030204" pitchFamily="34" charset="0"/>
                <a:ea typeface="DengXian" panose="02010600030101010101" pitchFamily="2" charset="-122"/>
                <a:cs typeface="Times New Roman" panose="02020603050405020304" pitchFamily="18" charset="0"/>
              </a:rPr>
              <a:t>pathogenic, and 107</a:t>
            </a:r>
            <a:r>
              <a:rPr lang="en-US" altLang="zh-CN" sz="2500" kern="100" dirty="0">
                <a:latin typeface="Calibri" panose="020F0502020204030204" pitchFamily="34" charset="0"/>
                <a:ea typeface="DengXian" panose="02010600030101010101" pitchFamily="2" charset="-122"/>
                <a:cs typeface="Times New Roman" panose="02020603050405020304" pitchFamily="18" charset="0"/>
              </a:rPr>
              <a:t>, 69, and 45 as </a:t>
            </a:r>
            <a:r>
              <a:rPr lang="en-US" altLang="zh-CN" sz="2500" kern="100" dirty="0">
                <a:effectLst/>
                <a:latin typeface="Calibri" panose="020F0502020204030204" pitchFamily="34" charset="0"/>
                <a:ea typeface="DengXian" panose="02010600030101010101" pitchFamily="2" charset="-122"/>
                <a:cs typeface="Times New Roman" panose="02020603050405020304" pitchFamily="18" charset="0"/>
              </a:rPr>
              <a:t>benign, respectively</a:t>
            </a:r>
            <a:r>
              <a:rPr lang="en-US" altLang="zh-CN" sz="2500" dirty="0">
                <a:cs typeface="Calibri" panose="020F0502020204030204" pitchFamily="34" charset="0"/>
              </a:rPr>
              <a:t> (</a:t>
            </a:r>
            <a:r>
              <a:rPr lang="en-US" altLang="zh-CN" sz="2500" b="1" dirty="0">
                <a:cs typeface="Calibri" panose="020F0502020204030204" pitchFamily="34" charset="0"/>
              </a:rPr>
              <a:t>Figure 2</a:t>
            </a:r>
            <a:r>
              <a:rPr lang="en-US" altLang="zh-CN" sz="2500" dirty="0">
                <a:cs typeface="Calibri" panose="020F0502020204030204" pitchFamily="34" charset="0"/>
              </a:rPr>
              <a:t>).</a:t>
            </a:r>
            <a:endParaRPr lang="en-US" altLang="zh-CN" sz="2500" kern="100" dirty="0">
              <a:latin typeface="Calibri" panose="020F0502020204030204" pitchFamily="34" charset="0"/>
              <a:ea typeface="DengXian" panose="02010600030101010101" pitchFamily="2" charset="-122"/>
              <a:cs typeface="Times New Roman" panose="02020603050405020304" pitchFamily="18" charset="0"/>
            </a:endParaRPr>
          </a:p>
          <a:p>
            <a:pPr marL="342900" indent="-342900" algn="just">
              <a:lnSpc>
                <a:spcPct val="110000"/>
              </a:lnSpc>
              <a:buFont typeface="Arial" panose="020B0604020202020204" pitchFamily="34" charset="0"/>
              <a:buChar char="•"/>
            </a:pPr>
            <a:r>
              <a:rPr lang="en-US" altLang="zh-CN" sz="2500" kern="100" dirty="0">
                <a:latin typeface="Calibri" panose="020F0502020204030204" pitchFamily="34" charset="0"/>
                <a:ea typeface="DengXian" panose="02010600030101010101" pitchFamily="2" charset="-122"/>
                <a:cs typeface="Times New Roman" panose="02020603050405020304" pitchFamily="18" charset="0"/>
              </a:rPr>
              <a:t>All three tools showed moderate prediction accuracy (auROC 0.55–0.61), high sensitivity (0.77–0.90), and low specificity (0.20–0.46)</a:t>
            </a:r>
            <a:r>
              <a:rPr lang="en-US" altLang="zh-CN" sz="2500" dirty="0">
                <a:cs typeface="Calibri" panose="020F0502020204030204" pitchFamily="34" charset="0"/>
              </a:rPr>
              <a:t> (</a:t>
            </a:r>
            <a:r>
              <a:rPr lang="en-US" altLang="zh-CN" sz="2500" b="1" dirty="0">
                <a:cs typeface="Calibri" panose="020F0502020204030204" pitchFamily="34" charset="0"/>
              </a:rPr>
              <a:t>Figure 3</a:t>
            </a:r>
            <a:r>
              <a:rPr lang="en-US" altLang="zh-CN" sz="2500" dirty="0">
                <a:cs typeface="Calibri" panose="020F0502020204030204" pitchFamily="34" charset="0"/>
              </a:rPr>
              <a:t>).</a:t>
            </a:r>
            <a:endParaRPr lang="en-US" altLang="zh-CN" sz="2500" kern="100" dirty="0">
              <a:latin typeface="Calibri" panose="020F0502020204030204" pitchFamily="34" charset="0"/>
              <a:ea typeface="DengXian" panose="02010600030101010101" pitchFamily="2" charset="-122"/>
              <a:cs typeface="Times New Roman" panose="02020603050405020304" pitchFamily="18" charset="0"/>
            </a:endParaRPr>
          </a:p>
          <a:p>
            <a:pPr marL="342900" indent="-342900" algn="just">
              <a:lnSpc>
                <a:spcPct val="110000"/>
              </a:lnSpc>
              <a:buFont typeface="Arial" panose="020B0604020202020204" pitchFamily="34" charset="0"/>
              <a:buChar char="•"/>
            </a:pPr>
            <a:r>
              <a:rPr lang="en-US" altLang="zh-CN" sz="2500" kern="100" dirty="0">
                <a:latin typeface="Calibri" panose="020F0502020204030204" pitchFamily="34" charset="0"/>
                <a:ea typeface="DengXian" panose="02010600030101010101" pitchFamily="2" charset="-122"/>
                <a:cs typeface="Times New Roman" panose="02020603050405020304" pitchFamily="18" charset="0"/>
              </a:rPr>
              <a:t>Adjusted analysis indicated that species is a key factor significantly associated with pathogenicity prediction</a:t>
            </a:r>
            <a:r>
              <a:rPr lang="en-US" altLang="zh-CN" sz="2500" dirty="0">
                <a:cs typeface="Calibri" panose="020F0502020204030204" pitchFamily="34" charset="0"/>
              </a:rPr>
              <a:t> (</a:t>
            </a:r>
            <a:r>
              <a:rPr lang="en-US" altLang="zh-CN" sz="2500" b="1" dirty="0">
                <a:cs typeface="Calibri" panose="020F0502020204030204" pitchFamily="34" charset="0"/>
              </a:rPr>
              <a:t>Figure 4</a:t>
            </a:r>
            <a:r>
              <a:rPr lang="en-US" altLang="zh-CN" sz="2500" dirty="0">
                <a:cs typeface="Calibri" panose="020F0502020204030204" pitchFamily="34" charset="0"/>
              </a:rPr>
              <a:t>).</a:t>
            </a:r>
            <a:endParaRPr lang="en-US" altLang="zh-CN" sz="2500" kern="100" dirty="0">
              <a:latin typeface="Calibri" panose="020F0502020204030204" pitchFamily="34" charset="0"/>
              <a:ea typeface="DengXian" panose="02010600030101010101" pitchFamily="2" charset="-122"/>
              <a:cs typeface="Times New Roman" panose="02020603050405020304" pitchFamily="18" charset="0"/>
            </a:endParaRPr>
          </a:p>
          <a:p>
            <a:pPr marL="342900" indent="-342900" algn="just">
              <a:lnSpc>
                <a:spcPct val="110000"/>
              </a:lnSpc>
              <a:buFont typeface="Arial" panose="020B0604020202020204" pitchFamily="34" charset="0"/>
              <a:buChar char="•"/>
            </a:pPr>
            <a:r>
              <a:rPr lang="en-US" altLang="zh-CN" sz="2500" kern="100" dirty="0">
                <a:latin typeface="Calibri" panose="020F0502020204030204" pitchFamily="34" charset="0"/>
                <a:ea typeface="DengXian" panose="02010600030101010101" pitchFamily="2" charset="-122"/>
                <a:cs typeface="Times New Roman" panose="02020603050405020304" pitchFamily="18" charset="0"/>
              </a:rPr>
              <a:t>Prediction performance varied across species (auROC ranging from 0.50 for horses to 0.76 for cats)</a:t>
            </a:r>
            <a:r>
              <a:rPr lang="en-US" altLang="zh-CN" sz="2500" dirty="0">
                <a:cs typeface="Calibri" panose="020F0502020204030204" pitchFamily="34" charset="0"/>
              </a:rPr>
              <a:t> (</a:t>
            </a:r>
            <a:r>
              <a:rPr lang="en-US" altLang="zh-CN" sz="2500" b="1" dirty="0">
                <a:cs typeface="Calibri" panose="020F0502020204030204" pitchFamily="34" charset="0"/>
              </a:rPr>
              <a:t>Figure 5</a:t>
            </a:r>
            <a:r>
              <a:rPr lang="en-US" altLang="zh-CN" sz="2500" dirty="0">
                <a:cs typeface="Calibri" panose="020F0502020204030204" pitchFamily="34" charset="0"/>
              </a:rPr>
              <a:t>)</a:t>
            </a:r>
            <a:r>
              <a:rPr lang="en-US" altLang="zh-CN" sz="2500" kern="100" dirty="0">
                <a:latin typeface="Calibri" panose="020F0502020204030204" pitchFamily="34" charset="0"/>
                <a:ea typeface="DengXian" panose="02010600030101010101" pitchFamily="2" charset="-122"/>
                <a:cs typeface="Times New Roman" panose="02020603050405020304" pitchFamily="18" charset="0"/>
              </a:rPr>
              <a:t>.</a:t>
            </a:r>
            <a:endParaRPr lang="zh-CN" altLang="en-US" sz="2500" dirty="0"/>
          </a:p>
        </p:txBody>
      </p:sp>
      <p:graphicFrame>
        <p:nvGraphicFramePr>
          <p:cNvPr id="333" name="图表 332">
            <a:extLst>
              <a:ext uri="{FF2B5EF4-FFF2-40B4-BE49-F238E27FC236}">
                <a16:creationId xmlns:a16="http://schemas.microsoft.com/office/drawing/2014/main" id="{C3C8F255-EB40-7056-AD8A-7E30A7AB4396}"/>
              </a:ext>
            </a:extLst>
          </p:cNvPr>
          <p:cNvGraphicFramePr>
            <a:graphicFrameLocks/>
          </p:cNvGraphicFramePr>
          <p:nvPr>
            <p:extLst>
              <p:ext uri="{D42A27DB-BD31-4B8C-83A1-F6EECF244321}">
                <p14:modId xmlns:p14="http://schemas.microsoft.com/office/powerpoint/2010/main" val="2185205673"/>
              </p:ext>
            </p:extLst>
          </p:nvPr>
        </p:nvGraphicFramePr>
        <p:xfrm>
          <a:off x="12102175" y="26299491"/>
          <a:ext cx="9139223" cy="5377688"/>
        </p:xfrm>
        <a:graphic>
          <a:graphicData uri="http://schemas.openxmlformats.org/drawingml/2006/chart">
            <c:chart xmlns:c="http://schemas.openxmlformats.org/drawingml/2006/chart" xmlns:r="http://schemas.openxmlformats.org/officeDocument/2006/relationships" r:id="rId3"/>
          </a:graphicData>
        </a:graphic>
      </p:graphicFrame>
      <p:sp>
        <p:nvSpPr>
          <p:cNvPr id="338" name="文本框 337">
            <a:extLst>
              <a:ext uri="{FF2B5EF4-FFF2-40B4-BE49-F238E27FC236}">
                <a16:creationId xmlns:a16="http://schemas.microsoft.com/office/drawing/2014/main" id="{E593EF2E-DB85-AE95-D7A4-FDCCEA51964A}"/>
              </a:ext>
            </a:extLst>
          </p:cNvPr>
          <p:cNvSpPr txBox="1"/>
          <p:nvPr/>
        </p:nvSpPr>
        <p:spPr>
          <a:xfrm rot="10800000" flipV="1">
            <a:off x="12172433" y="24985139"/>
            <a:ext cx="8986633" cy="711285"/>
          </a:xfrm>
          <a:prstGeom prst="rect">
            <a:avLst/>
          </a:prstGeom>
          <a:noFill/>
        </p:spPr>
        <p:txBody>
          <a:bodyPr wrap="square">
            <a:spAutoFit/>
          </a:bodyPr>
          <a:lstStyle/>
          <a:p>
            <a:pPr algn="ctr">
              <a:lnSpc>
                <a:spcPct val="115000"/>
              </a:lnSpc>
              <a:spcBef>
                <a:spcPts val="1200"/>
              </a:spcBef>
              <a:spcAft>
                <a:spcPts val="1200"/>
              </a:spcAft>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Figure 2: </a:t>
            </a:r>
            <a:r>
              <a:rPr lang="en-US" altLang="zh-CN" sz="1800" b="1" kern="100" dirty="0">
                <a:effectLst/>
                <a:latin typeface="Calibri" panose="020F0502020204030204" pitchFamily="34" charset="0"/>
                <a:ea typeface="DengXian" panose="02010600030101010101" pitchFamily="2" charset="-122"/>
              </a:rPr>
              <a:t>Pathogenic and benign </a:t>
            </a:r>
            <a:r>
              <a:rPr lang="en-US" altLang="zh-CN" sz="1800" b="1" kern="100" dirty="0">
                <a:latin typeface="Calibri" panose="020F0502020204030204" pitchFamily="34" charset="0"/>
                <a:ea typeface="DengXian" panose="02010600030101010101" pitchFamily="2" charset="-122"/>
              </a:rPr>
              <a:t>predictions</a:t>
            </a:r>
            <a:r>
              <a:rPr lang="en-US" altLang="zh-CN" sz="1800" b="1" kern="100" dirty="0">
                <a:effectLst/>
                <a:latin typeface="Calibri" panose="020F0502020204030204" pitchFamily="34" charset="0"/>
                <a:ea typeface="DengXian" panose="02010600030101010101" pitchFamily="2" charset="-122"/>
              </a:rPr>
              <a:t> of “mock” </a:t>
            </a:r>
            <a:r>
              <a:rPr lang="en-US" altLang="zh-CN" sz="1800" b="1" kern="100" dirty="0">
                <a:latin typeface="Calibri" panose="020F0502020204030204" pitchFamily="34" charset="0"/>
                <a:ea typeface="DengXian" panose="02010600030101010101" pitchFamily="2" charset="-122"/>
              </a:rPr>
              <a:t>h</a:t>
            </a:r>
            <a:r>
              <a:rPr lang="en-US" altLang="zh-CN" sz="1800" b="1" kern="100" dirty="0">
                <a:effectLst/>
                <a:latin typeface="Calibri" panose="020F0502020204030204" pitchFamily="34" charset="0"/>
                <a:ea typeface="DengXian" panose="02010600030101010101" pitchFamily="2" charset="-122"/>
              </a:rPr>
              <a:t>uman </a:t>
            </a:r>
            <a:r>
              <a:rPr lang="en-US" altLang="zh-CN" sz="1800" b="1" kern="100" dirty="0">
                <a:latin typeface="Calibri" panose="020F0502020204030204" pitchFamily="34" charset="0"/>
                <a:ea typeface="DengXian" panose="02010600030101010101" pitchFamily="2" charset="-122"/>
              </a:rPr>
              <a:t>v</a:t>
            </a:r>
            <a:r>
              <a:rPr lang="en-US" altLang="zh-CN" sz="1800" b="1" kern="100" dirty="0">
                <a:effectLst/>
                <a:latin typeface="Calibri" panose="020F0502020204030204" pitchFamily="34" charset="0"/>
                <a:ea typeface="DengXian" panose="02010600030101010101" pitchFamily="2" charset="-122"/>
              </a:rPr>
              <a:t>ariants by AlphaMissense, ESM-1b, and PolyPhen-2, compared to OMIA classification</a:t>
            </a:r>
            <a:endPar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39" name="文本框 338">
            <a:extLst>
              <a:ext uri="{FF2B5EF4-FFF2-40B4-BE49-F238E27FC236}">
                <a16:creationId xmlns:a16="http://schemas.microsoft.com/office/drawing/2014/main" id="{A009BF44-FE8C-1BD1-DF40-290A84A5E032}"/>
              </a:ext>
            </a:extLst>
          </p:cNvPr>
          <p:cNvSpPr txBox="1"/>
          <p:nvPr/>
        </p:nvSpPr>
        <p:spPr>
          <a:xfrm rot="10800000" flipV="1">
            <a:off x="12186908" y="31893725"/>
            <a:ext cx="9139223" cy="711285"/>
          </a:xfrm>
          <a:prstGeom prst="rect">
            <a:avLst/>
          </a:prstGeom>
          <a:noFill/>
        </p:spPr>
        <p:txBody>
          <a:bodyPr wrap="square">
            <a:spAutoFit/>
          </a:bodyPr>
          <a:lstStyle/>
          <a:p>
            <a:pPr algn="ctr">
              <a:lnSpc>
                <a:spcPct val="115000"/>
              </a:lnSpc>
              <a:spcBef>
                <a:spcPts val="1200"/>
              </a:spcBef>
              <a:spcAft>
                <a:spcPts val="1200"/>
              </a:spcAft>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Figure 3: </a:t>
            </a:r>
            <a:r>
              <a:rPr lang="en-US" altLang="zh-CN" sz="1800" b="1" kern="100" dirty="0">
                <a:effectLst/>
                <a:latin typeface="Calibri" panose="020F0502020204030204" pitchFamily="34" charset="0"/>
                <a:ea typeface="DengXian" panose="02010600030101010101" pitchFamily="2" charset="-122"/>
              </a:rPr>
              <a:t>Performance of AlphaMissense, ESM-1b, and PolyPhen-2 in predicting </a:t>
            </a:r>
            <a:r>
              <a:rPr lang="en-US" altLang="zh-CN" sz="1800" b="1" kern="100" dirty="0">
                <a:latin typeface="Calibri" panose="020F0502020204030204" pitchFamily="34" charset="0"/>
                <a:ea typeface="DengXian" panose="02010600030101010101" pitchFamily="2" charset="-122"/>
              </a:rPr>
              <a:t>p</a:t>
            </a:r>
            <a:r>
              <a:rPr lang="en-US" altLang="zh-CN" sz="1800" b="1" kern="100" dirty="0">
                <a:effectLst/>
                <a:latin typeface="Calibri" panose="020F0502020204030204" pitchFamily="34" charset="0"/>
                <a:ea typeface="DengXian" panose="02010600030101010101" pitchFamily="2" charset="-122"/>
              </a:rPr>
              <a:t>athogenicity of “mock” </a:t>
            </a:r>
            <a:r>
              <a:rPr lang="en-US" altLang="zh-CN" sz="1800" b="1" kern="100" dirty="0">
                <a:latin typeface="Calibri" panose="020F0502020204030204" pitchFamily="34" charset="0"/>
                <a:ea typeface="DengXian" panose="02010600030101010101" pitchFamily="2" charset="-122"/>
              </a:rPr>
              <a:t>h</a:t>
            </a:r>
            <a:r>
              <a:rPr lang="en-US" altLang="zh-CN" sz="1800" b="1" kern="100" dirty="0">
                <a:effectLst/>
                <a:latin typeface="Calibri" panose="020F0502020204030204" pitchFamily="34" charset="0"/>
                <a:ea typeface="DengXian" panose="02010600030101010101" pitchFamily="2" charset="-122"/>
              </a:rPr>
              <a:t>uman </a:t>
            </a:r>
            <a:r>
              <a:rPr lang="en-US" altLang="zh-CN" sz="1800" b="1" kern="100" dirty="0">
                <a:latin typeface="Calibri" panose="020F0502020204030204" pitchFamily="34" charset="0"/>
                <a:ea typeface="DengXian" panose="02010600030101010101" pitchFamily="2" charset="-122"/>
              </a:rPr>
              <a:t>v</a:t>
            </a:r>
            <a:r>
              <a:rPr lang="en-US" altLang="zh-CN" sz="1800" b="1" kern="100" dirty="0">
                <a:effectLst/>
                <a:latin typeface="Calibri" panose="020F0502020204030204" pitchFamily="34" charset="0"/>
                <a:ea typeface="DengXian" panose="02010600030101010101" pitchFamily="2" charset="-122"/>
              </a:rPr>
              <a:t>ariants </a:t>
            </a:r>
            <a:r>
              <a:rPr lang="en-US" altLang="zh-CN" sz="1800" b="1" kern="100" dirty="0">
                <a:latin typeface="Calibri" panose="020F0502020204030204" pitchFamily="34" charset="0"/>
                <a:ea typeface="DengXian" panose="02010600030101010101" pitchFamily="2" charset="-122"/>
              </a:rPr>
              <a:t>c</a:t>
            </a:r>
            <a:r>
              <a:rPr lang="en-US" altLang="zh-CN" sz="1800" b="1" kern="100" dirty="0">
                <a:effectLst/>
                <a:latin typeface="Calibri" panose="020F0502020204030204" pitchFamily="34" charset="0"/>
                <a:ea typeface="DengXian" panose="02010600030101010101" pitchFamily="2" charset="-122"/>
              </a:rPr>
              <a:t>ompared to the average auROC for humans from the literature</a:t>
            </a:r>
            <a:endPar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40" name="文本框 339">
            <a:extLst>
              <a:ext uri="{FF2B5EF4-FFF2-40B4-BE49-F238E27FC236}">
                <a16:creationId xmlns:a16="http://schemas.microsoft.com/office/drawing/2014/main" id="{B09B589A-9697-B74D-9617-B918D84381EC}"/>
              </a:ext>
            </a:extLst>
          </p:cNvPr>
          <p:cNvSpPr txBox="1"/>
          <p:nvPr/>
        </p:nvSpPr>
        <p:spPr>
          <a:xfrm rot="10800000" flipV="1">
            <a:off x="21799865" y="31985155"/>
            <a:ext cx="5219001" cy="1029834"/>
          </a:xfrm>
          <a:prstGeom prst="rect">
            <a:avLst/>
          </a:prstGeom>
          <a:noFill/>
        </p:spPr>
        <p:txBody>
          <a:bodyPr wrap="square">
            <a:spAutoFit/>
          </a:bodyPr>
          <a:lstStyle/>
          <a:p>
            <a:pPr algn="ctr">
              <a:lnSpc>
                <a:spcPct val="115000"/>
              </a:lnSpc>
              <a:spcBef>
                <a:spcPts val="1200"/>
              </a:spcBef>
              <a:spcAft>
                <a:spcPts val="1200"/>
              </a:spcAft>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Figure </a:t>
            </a:r>
            <a:r>
              <a:rPr lang="en-US" altLang="zh-CN" sz="1800" b="1" kern="100" dirty="0">
                <a:latin typeface="Calibri" panose="020F0502020204030204" pitchFamily="34" charset="0"/>
                <a:ea typeface="DengXian" panose="02010600030101010101" pitchFamily="2" charset="-122"/>
                <a:cs typeface="Times New Roman" panose="02020603050405020304" pitchFamily="18" charset="0"/>
              </a:rPr>
              <a:t>4</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 Forest plots of odds </a:t>
            </a:r>
            <a:r>
              <a:rPr lang="en-US" altLang="zh-CN" sz="1800" b="1" kern="100" dirty="0">
                <a:latin typeface="Calibri" panose="020F0502020204030204" pitchFamily="34" charset="0"/>
                <a:ea typeface="DengXian" panose="02010600030101010101" pitchFamily="2" charset="-122"/>
                <a:cs typeface="Times New Roman" panose="02020603050405020304" pitchFamily="18" charset="0"/>
              </a:rPr>
              <a:t>r</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atios and 95% confidence </a:t>
            </a:r>
            <a:r>
              <a:rPr lang="en-US" altLang="zh-CN" sz="1800" b="1" kern="100" dirty="0">
                <a:latin typeface="Calibri" panose="020F0502020204030204" pitchFamily="34" charset="0"/>
                <a:ea typeface="DengXian" panose="02010600030101010101" pitchFamily="2" charset="-122"/>
                <a:cs typeface="Times New Roman" panose="02020603050405020304" pitchFamily="18" charset="0"/>
              </a:rPr>
              <a:t>i</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ntervals (CIs) from logistic </a:t>
            </a:r>
            <a:r>
              <a:rPr lang="en-US" altLang="zh-CN" sz="1800" b="1" kern="100" dirty="0">
                <a:latin typeface="Calibri" panose="020F0502020204030204" pitchFamily="34" charset="0"/>
                <a:ea typeface="DengXian" panose="02010600030101010101" pitchFamily="2" charset="-122"/>
                <a:cs typeface="Times New Roman" panose="02020603050405020304" pitchFamily="18" charset="0"/>
              </a:rPr>
              <a:t>r</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egressions in predicting </a:t>
            </a:r>
            <a:r>
              <a:rPr lang="en-US" altLang="zh-CN" sz="1800" b="1" kern="100" dirty="0">
                <a:latin typeface="Calibri" panose="020F0502020204030204" pitchFamily="34" charset="0"/>
                <a:ea typeface="DengXian" panose="02010600030101010101" pitchFamily="2" charset="-122"/>
                <a:cs typeface="Times New Roman" panose="02020603050405020304" pitchFamily="18" charset="0"/>
              </a:rPr>
              <a:t>p</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athogenicity</a:t>
            </a:r>
            <a:endPar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41" name="文本框 340">
            <a:extLst>
              <a:ext uri="{FF2B5EF4-FFF2-40B4-BE49-F238E27FC236}">
                <a16:creationId xmlns:a16="http://schemas.microsoft.com/office/drawing/2014/main" id="{B3B9E1CC-6999-E68A-67FE-E642A4274664}"/>
              </a:ext>
            </a:extLst>
          </p:cNvPr>
          <p:cNvSpPr txBox="1"/>
          <p:nvPr/>
        </p:nvSpPr>
        <p:spPr>
          <a:xfrm rot="10800000" flipV="1">
            <a:off x="27731145" y="32023841"/>
            <a:ext cx="4388439" cy="711285"/>
          </a:xfrm>
          <a:prstGeom prst="rect">
            <a:avLst/>
          </a:prstGeom>
          <a:noFill/>
        </p:spPr>
        <p:txBody>
          <a:bodyPr wrap="square">
            <a:spAutoFit/>
          </a:bodyPr>
          <a:lstStyle/>
          <a:p>
            <a:pPr algn="ctr">
              <a:lnSpc>
                <a:spcPct val="115000"/>
              </a:lnSpc>
              <a:spcBef>
                <a:spcPts val="1200"/>
              </a:spcBef>
              <a:spcAft>
                <a:spcPts val="1200"/>
              </a:spcAft>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Figure </a:t>
            </a:r>
            <a:r>
              <a:rPr lang="en-US" altLang="zh-CN" sz="1800" b="1" kern="100" dirty="0">
                <a:latin typeface="Calibri" panose="020F0502020204030204" pitchFamily="34" charset="0"/>
                <a:ea typeface="DengXian" panose="02010600030101010101" pitchFamily="2" charset="-122"/>
                <a:cs typeface="Times New Roman" panose="02020603050405020304" pitchFamily="18" charset="0"/>
              </a:rPr>
              <a:t>5</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 Prediction performance for cattle, cats, dogs, horses, and sheep</a:t>
            </a:r>
            <a:endPar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graphicFrame>
        <p:nvGraphicFramePr>
          <p:cNvPr id="342" name="图表 341">
            <a:extLst>
              <a:ext uri="{FF2B5EF4-FFF2-40B4-BE49-F238E27FC236}">
                <a16:creationId xmlns:a16="http://schemas.microsoft.com/office/drawing/2014/main" id="{81A6EB53-2DBA-E7B0-313A-D1A2CF304E44}"/>
              </a:ext>
            </a:extLst>
          </p:cNvPr>
          <p:cNvGraphicFramePr>
            <a:graphicFrameLocks/>
          </p:cNvGraphicFramePr>
          <p:nvPr>
            <p:extLst>
              <p:ext uri="{D42A27DB-BD31-4B8C-83A1-F6EECF244321}">
                <p14:modId xmlns:p14="http://schemas.microsoft.com/office/powerpoint/2010/main" val="3322964358"/>
              </p:ext>
            </p:extLst>
          </p:nvPr>
        </p:nvGraphicFramePr>
        <p:xfrm>
          <a:off x="12102174" y="21491715"/>
          <a:ext cx="9139224" cy="3231319"/>
        </p:xfrm>
        <a:graphic>
          <a:graphicData uri="http://schemas.openxmlformats.org/drawingml/2006/chart">
            <c:chart xmlns:c="http://schemas.openxmlformats.org/drawingml/2006/chart" xmlns:r="http://schemas.openxmlformats.org/officeDocument/2006/relationships" r:id="rId4"/>
          </a:graphicData>
        </a:graphic>
      </p:graphicFrame>
      <p:grpSp>
        <p:nvGrpSpPr>
          <p:cNvPr id="343" name="组合 342">
            <a:extLst>
              <a:ext uri="{FF2B5EF4-FFF2-40B4-BE49-F238E27FC236}">
                <a16:creationId xmlns:a16="http://schemas.microsoft.com/office/drawing/2014/main" id="{3F091B74-2DDE-3527-8B7E-A4F9951BD71F}"/>
              </a:ext>
            </a:extLst>
          </p:cNvPr>
          <p:cNvGrpSpPr/>
          <p:nvPr/>
        </p:nvGrpSpPr>
        <p:grpSpPr>
          <a:xfrm>
            <a:off x="12346164" y="19134479"/>
            <a:ext cx="8696950" cy="1787727"/>
            <a:chOff x="12578757" y="19771572"/>
            <a:chExt cx="8696950" cy="1787727"/>
          </a:xfrm>
        </p:grpSpPr>
        <p:sp>
          <p:nvSpPr>
            <p:cNvPr id="344" name="文本框 343">
              <a:extLst>
                <a:ext uri="{FF2B5EF4-FFF2-40B4-BE49-F238E27FC236}">
                  <a16:creationId xmlns:a16="http://schemas.microsoft.com/office/drawing/2014/main" id="{D9A06E01-1E09-DCDE-422B-26333C263698}"/>
                </a:ext>
              </a:extLst>
            </p:cNvPr>
            <p:cNvSpPr txBox="1"/>
            <p:nvPr/>
          </p:nvSpPr>
          <p:spPr>
            <a:xfrm rot="10800000" flipV="1">
              <a:off x="13601227" y="21166563"/>
              <a:ext cx="6641124" cy="392736"/>
            </a:xfrm>
            <a:prstGeom prst="rect">
              <a:avLst/>
            </a:prstGeom>
            <a:noFill/>
          </p:spPr>
          <p:txBody>
            <a:bodyPr wrap="square">
              <a:spAutoFit/>
            </a:bodyPr>
            <a:lstStyle/>
            <a:p>
              <a:pPr algn="ctr">
                <a:lnSpc>
                  <a:spcPct val="115000"/>
                </a:lnSpc>
                <a:spcBef>
                  <a:spcPts val="1200"/>
                </a:spcBef>
                <a:spcAft>
                  <a:spcPts val="1200"/>
                </a:spcAft>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Figure 1</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Distribution of 374 missense variants across eight species</a:t>
              </a:r>
              <a:endPar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grpSp>
          <p:nvGrpSpPr>
            <p:cNvPr id="345" name="组合 344">
              <a:extLst>
                <a:ext uri="{FF2B5EF4-FFF2-40B4-BE49-F238E27FC236}">
                  <a16:creationId xmlns:a16="http://schemas.microsoft.com/office/drawing/2014/main" id="{DF3D3132-596B-71F2-728B-B436307FEEAC}"/>
                </a:ext>
              </a:extLst>
            </p:cNvPr>
            <p:cNvGrpSpPr/>
            <p:nvPr/>
          </p:nvGrpSpPr>
          <p:grpSpPr>
            <a:xfrm>
              <a:off x="12578757" y="19771572"/>
              <a:ext cx="8696950" cy="1290842"/>
              <a:chOff x="1244759" y="1662363"/>
              <a:chExt cx="8939418" cy="1210408"/>
            </a:xfrm>
          </p:grpSpPr>
          <p:grpSp>
            <p:nvGrpSpPr>
              <p:cNvPr id="346" name="组合 345">
                <a:extLst>
                  <a:ext uri="{FF2B5EF4-FFF2-40B4-BE49-F238E27FC236}">
                    <a16:creationId xmlns:a16="http://schemas.microsoft.com/office/drawing/2014/main" id="{7FDA0F98-DCA8-EB7A-A118-0CF54ACBC090}"/>
                  </a:ext>
                </a:extLst>
              </p:cNvPr>
              <p:cNvGrpSpPr/>
              <p:nvPr/>
            </p:nvGrpSpPr>
            <p:grpSpPr>
              <a:xfrm>
                <a:off x="1244759" y="1773915"/>
                <a:ext cx="914400" cy="1091794"/>
                <a:chOff x="1127880" y="1787508"/>
                <a:chExt cx="914400" cy="1091794"/>
              </a:xfrm>
            </p:grpSpPr>
            <p:pic>
              <p:nvPicPr>
                <p:cNvPr id="382" name="图形 381" descr="狗 纯色填充">
                  <a:extLst>
                    <a:ext uri="{FF2B5EF4-FFF2-40B4-BE49-F238E27FC236}">
                      <a16:creationId xmlns:a16="http://schemas.microsoft.com/office/drawing/2014/main" id="{BBA2DCC0-651C-C44C-F185-08D6C89B61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880" y="1787508"/>
                  <a:ext cx="914400" cy="914400"/>
                </a:xfrm>
                <a:prstGeom prst="rect">
                  <a:avLst/>
                </a:prstGeom>
              </p:spPr>
            </p:pic>
            <p:sp>
              <p:nvSpPr>
                <p:cNvPr id="383" name="文本框 382">
                  <a:extLst>
                    <a:ext uri="{FF2B5EF4-FFF2-40B4-BE49-F238E27FC236}">
                      <a16:creationId xmlns:a16="http://schemas.microsoft.com/office/drawing/2014/main" id="{FE2B8800-935D-CED0-3972-93BC442D2516}"/>
                    </a:ext>
                  </a:extLst>
                </p:cNvPr>
                <p:cNvSpPr txBox="1"/>
                <p:nvPr/>
              </p:nvSpPr>
              <p:spPr>
                <a:xfrm>
                  <a:off x="1310298" y="2509970"/>
                  <a:ext cx="545390" cy="369332"/>
                </a:xfrm>
                <a:prstGeom prst="rect">
                  <a:avLst/>
                </a:prstGeom>
                <a:noFill/>
              </p:spPr>
              <p:txBody>
                <a:bodyPr wrap="square">
                  <a:spAutoFit/>
                </a:bodyPr>
                <a:lstStyle/>
                <a:p>
                  <a:pPr algn="ctr"/>
                  <a:r>
                    <a:rPr lang="en-US" altLang="zh-CN" sz="1800" kern="100" dirty="0">
                      <a:effectLst/>
                      <a:latin typeface="Calibri" panose="020F0502020204030204" pitchFamily="34" charset="0"/>
                      <a:ea typeface="DengXian" panose="02010600030101010101" pitchFamily="2" charset="-122"/>
                    </a:rPr>
                    <a:t>126</a:t>
                  </a:r>
                  <a:endParaRPr lang="zh-CN" altLang="en-US" dirty="0"/>
                </a:p>
              </p:txBody>
            </p:sp>
          </p:grpSp>
          <p:grpSp>
            <p:nvGrpSpPr>
              <p:cNvPr id="347" name="组合 346">
                <a:extLst>
                  <a:ext uri="{FF2B5EF4-FFF2-40B4-BE49-F238E27FC236}">
                    <a16:creationId xmlns:a16="http://schemas.microsoft.com/office/drawing/2014/main" id="{C88B534A-2712-03C6-1C0A-2B6026E413AE}"/>
                  </a:ext>
                </a:extLst>
              </p:cNvPr>
              <p:cNvGrpSpPr/>
              <p:nvPr/>
            </p:nvGrpSpPr>
            <p:grpSpPr>
              <a:xfrm>
                <a:off x="2460673" y="1662363"/>
                <a:ext cx="1043726" cy="1203875"/>
                <a:chOff x="2363331" y="1657140"/>
                <a:chExt cx="1043726" cy="1203875"/>
              </a:xfrm>
            </p:grpSpPr>
            <p:pic>
              <p:nvPicPr>
                <p:cNvPr id="380" name="图形 379" descr="乳牛 纯色填充">
                  <a:extLst>
                    <a:ext uri="{FF2B5EF4-FFF2-40B4-BE49-F238E27FC236}">
                      <a16:creationId xmlns:a16="http://schemas.microsoft.com/office/drawing/2014/main" id="{E560A872-2EB1-2FC5-5A5C-48EB38A352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63331" y="1657140"/>
                  <a:ext cx="1043726" cy="1043726"/>
                </a:xfrm>
                <a:prstGeom prst="rect">
                  <a:avLst/>
                </a:prstGeom>
              </p:spPr>
            </p:pic>
            <p:sp>
              <p:nvSpPr>
                <p:cNvPr id="381" name="文本框 380">
                  <a:extLst>
                    <a:ext uri="{FF2B5EF4-FFF2-40B4-BE49-F238E27FC236}">
                      <a16:creationId xmlns:a16="http://schemas.microsoft.com/office/drawing/2014/main" id="{F21BF1FE-B7F1-B5A3-E4C1-206FADF99A5B}"/>
                    </a:ext>
                  </a:extLst>
                </p:cNvPr>
                <p:cNvSpPr txBox="1"/>
                <p:nvPr/>
              </p:nvSpPr>
              <p:spPr>
                <a:xfrm>
                  <a:off x="2530665" y="2491683"/>
                  <a:ext cx="545390" cy="369332"/>
                </a:xfrm>
                <a:prstGeom prst="rect">
                  <a:avLst/>
                </a:prstGeom>
                <a:noFill/>
              </p:spPr>
              <p:txBody>
                <a:bodyPr wrap="square">
                  <a:spAutoFit/>
                </a:bodyPr>
                <a:lstStyle/>
                <a:p>
                  <a:pPr algn="ctr"/>
                  <a:r>
                    <a:rPr lang="en-US" altLang="zh-CN" sz="1800" kern="100" dirty="0">
                      <a:effectLst/>
                      <a:latin typeface="Calibri" panose="020F0502020204030204" pitchFamily="34" charset="0"/>
                      <a:ea typeface="DengXian" panose="02010600030101010101" pitchFamily="2" charset="-122"/>
                    </a:rPr>
                    <a:t>93</a:t>
                  </a:r>
                  <a:endParaRPr lang="zh-CN" altLang="en-US" dirty="0"/>
                </a:p>
              </p:txBody>
            </p:sp>
          </p:grpSp>
          <p:grpSp>
            <p:nvGrpSpPr>
              <p:cNvPr id="348" name="组合 347">
                <a:extLst>
                  <a:ext uri="{FF2B5EF4-FFF2-40B4-BE49-F238E27FC236}">
                    <a16:creationId xmlns:a16="http://schemas.microsoft.com/office/drawing/2014/main" id="{9F8CBDBA-EF72-6C5D-33E2-E5206C533874}"/>
                  </a:ext>
                </a:extLst>
              </p:cNvPr>
              <p:cNvGrpSpPr/>
              <p:nvPr/>
            </p:nvGrpSpPr>
            <p:grpSpPr>
              <a:xfrm>
                <a:off x="3696578" y="1820163"/>
                <a:ext cx="754187" cy="1046743"/>
                <a:chOff x="3520036" y="1821861"/>
                <a:chExt cx="754187" cy="1046743"/>
              </a:xfrm>
            </p:grpSpPr>
            <p:pic>
              <p:nvPicPr>
                <p:cNvPr id="378" name="图形 377" descr="猫 纯色填充">
                  <a:extLst>
                    <a:ext uri="{FF2B5EF4-FFF2-40B4-BE49-F238E27FC236}">
                      <a16:creationId xmlns:a16="http://schemas.microsoft.com/office/drawing/2014/main" id="{F7CB5B2D-7BEE-F27D-947F-5424CF0152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20036" y="1821861"/>
                  <a:ext cx="754187" cy="754187"/>
                </a:xfrm>
                <a:prstGeom prst="rect">
                  <a:avLst/>
                </a:prstGeom>
              </p:spPr>
            </p:pic>
            <p:sp>
              <p:nvSpPr>
                <p:cNvPr id="379" name="文本框 378">
                  <a:extLst>
                    <a:ext uri="{FF2B5EF4-FFF2-40B4-BE49-F238E27FC236}">
                      <a16:creationId xmlns:a16="http://schemas.microsoft.com/office/drawing/2014/main" id="{3E0D77BE-7F0B-2FC2-1905-17401E62020E}"/>
                    </a:ext>
                  </a:extLst>
                </p:cNvPr>
                <p:cNvSpPr txBox="1"/>
                <p:nvPr/>
              </p:nvSpPr>
              <p:spPr>
                <a:xfrm>
                  <a:off x="3629371" y="2499272"/>
                  <a:ext cx="545390" cy="369332"/>
                </a:xfrm>
                <a:prstGeom prst="rect">
                  <a:avLst/>
                </a:prstGeom>
                <a:noFill/>
              </p:spPr>
              <p:txBody>
                <a:bodyPr wrap="square">
                  <a:spAutoFit/>
                </a:bodyPr>
                <a:lstStyle/>
                <a:p>
                  <a:pPr algn="ctr"/>
                  <a:r>
                    <a:rPr lang="en-US" altLang="zh-CN" sz="1800" kern="100" dirty="0">
                      <a:effectLst/>
                      <a:latin typeface="Calibri" panose="020F0502020204030204" pitchFamily="34" charset="0"/>
                      <a:ea typeface="DengXian" panose="02010600030101010101" pitchFamily="2" charset="-122"/>
                    </a:rPr>
                    <a:t>60</a:t>
                  </a:r>
                  <a:endParaRPr lang="zh-CN" altLang="en-US" dirty="0"/>
                </a:p>
              </p:txBody>
            </p:sp>
          </p:grpSp>
          <p:grpSp>
            <p:nvGrpSpPr>
              <p:cNvPr id="349" name="组合 348">
                <a:extLst>
                  <a:ext uri="{FF2B5EF4-FFF2-40B4-BE49-F238E27FC236}">
                    <a16:creationId xmlns:a16="http://schemas.microsoft.com/office/drawing/2014/main" id="{2CA9E7A4-D155-5F14-192B-D7F49DE05022}"/>
                  </a:ext>
                </a:extLst>
              </p:cNvPr>
              <p:cNvGrpSpPr/>
              <p:nvPr/>
            </p:nvGrpSpPr>
            <p:grpSpPr>
              <a:xfrm>
                <a:off x="4676918" y="1780446"/>
                <a:ext cx="914400" cy="1081097"/>
                <a:chOff x="4616762" y="1787507"/>
                <a:chExt cx="914400" cy="1081097"/>
              </a:xfrm>
            </p:grpSpPr>
            <p:pic>
              <p:nvPicPr>
                <p:cNvPr id="376" name="图形 375" descr="绵羊 纯色填充">
                  <a:extLst>
                    <a:ext uri="{FF2B5EF4-FFF2-40B4-BE49-F238E27FC236}">
                      <a16:creationId xmlns:a16="http://schemas.microsoft.com/office/drawing/2014/main" id="{6A649029-3B96-495B-7FA1-097E7A3F78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6762" y="1787507"/>
                  <a:ext cx="914400" cy="914400"/>
                </a:xfrm>
                <a:prstGeom prst="rect">
                  <a:avLst/>
                </a:prstGeom>
              </p:spPr>
            </p:pic>
            <p:sp>
              <p:nvSpPr>
                <p:cNvPr id="377" name="文本框 376">
                  <a:extLst>
                    <a:ext uri="{FF2B5EF4-FFF2-40B4-BE49-F238E27FC236}">
                      <a16:creationId xmlns:a16="http://schemas.microsoft.com/office/drawing/2014/main" id="{20D5A563-6C57-0F6D-13B6-1D224961263F}"/>
                    </a:ext>
                  </a:extLst>
                </p:cNvPr>
                <p:cNvSpPr txBox="1"/>
                <p:nvPr/>
              </p:nvSpPr>
              <p:spPr>
                <a:xfrm>
                  <a:off x="4795833" y="2499272"/>
                  <a:ext cx="545390" cy="369332"/>
                </a:xfrm>
                <a:prstGeom prst="rect">
                  <a:avLst/>
                </a:prstGeom>
                <a:noFill/>
              </p:spPr>
              <p:txBody>
                <a:bodyPr wrap="square">
                  <a:spAutoFit/>
                </a:bodyPr>
                <a:lstStyle/>
                <a:p>
                  <a:pPr algn="ctr"/>
                  <a:r>
                    <a:rPr lang="en-US" altLang="zh-CN" sz="1800" kern="100" dirty="0">
                      <a:effectLst/>
                      <a:latin typeface="Calibri" panose="020F0502020204030204" pitchFamily="34" charset="0"/>
                      <a:ea typeface="DengXian" panose="02010600030101010101" pitchFamily="2" charset="-122"/>
                    </a:rPr>
                    <a:t>29</a:t>
                  </a:r>
                  <a:endParaRPr lang="zh-CN" altLang="en-US" dirty="0"/>
                </a:p>
              </p:txBody>
            </p:sp>
          </p:grpSp>
          <p:grpSp>
            <p:nvGrpSpPr>
              <p:cNvPr id="350" name="组合 349">
                <a:extLst>
                  <a:ext uri="{FF2B5EF4-FFF2-40B4-BE49-F238E27FC236}">
                    <a16:creationId xmlns:a16="http://schemas.microsoft.com/office/drawing/2014/main" id="{E7EF37D5-6D32-9813-E222-0752B0E2136E}"/>
                  </a:ext>
                </a:extLst>
              </p:cNvPr>
              <p:cNvGrpSpPr/>
              <p:nvPr/>
            </p:nvGrpSpPr>
            <p:grpSpPr>
              <a:xfrm>
                <a:off x="5845682" y="1704081"/>
                <a:ext cx="914400" cy="1157462"/>
                <a:chOff x="5845682" y="1697550"/>
                <a:chExt cx="914400" cy="1157462"/>
              </a:xfrm>
            </p:grpSpPr>
            <p:pic>
              <p:nvPicPr>
                <p:cNvPr id="374" name="图形 373" descr="马 纯色填充">
                  <a:extLst>
                    <a:ext uri="{FF2B5EF4-FFF2-40B4-BE49-F238E27FC236}">
                      <a16:creationId xmlns:a16="http://schemas.microsoft.com/office/drawing/2014/main" id="{01E5934C-FD8E-81F5-53CC-A660043A56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5682" y="1697550"/>
                  <a:ext cx="914400" cy="914400"/>
                </a:xfrm>
                <a:prstGeom prst="rect">
                  <a:avLst/>
                </a:prstGeom>
              </p:spPr>
            </p:pic>
            <p:sp>
              <p:nvSpPr>
                <p:cNvPr id="375" name="文本框 374">
                  <a:extLst>
                    <a:ext uri="{FF2B5EF4-FFF2-40B4-BE49-F238E27FC236}">
                      <a16:creationId xmlns:a16="http://schemas.microsoft.com/office/drawing/2014/main" id="{DE5554E3-6B95-3CA9-950B-43163AFEAEBF}"/>
                    </a:ext>
                  </a:extLst>
                </p:cNvPr>
                <p:cNvSpPr txBox="1"/>
                <p:nvPr/>
              </p:nvSpPr>
              <p:spPr>
                <a:xfrm>
                  <a:off x="6025921" y="2485680"/>
                  <a:ext cx="545390" cy="369332"/>
                </a:xfrm>
                <a:prstGeom prst="rect">
                  <a:avLst/>
                </a:prstGeom>
                <a:noFill/>
              </p:spPr>
              <p:txBody>
                <a:bodyPr wrap="square">
                  <a:spAutoFit/>
                </a:bodyPr>
                <a:lstStyle/>
                <a:p>
                  <a:pPr algn="ctr"/>
                  <a:r>
                    <a:rPr lang="en-US" altLang="zh-CN" sz="1800" kern="100" dirty="0">
                      <a:effectLst/>
                      <a:latin typeface="Calibri" panose="020F0502020204030204" pitchFamily="34" charset="0"/>
                      <a:ea typeface="DengXian" panose="02010600030101010101" pitchFamily="2" charset="-122"/>
                    </a:rPr>
                    <a:t>43</a:t>
                  </a:r>
                  <a:endParaRPr lang="zh-CN" altLang="en-US" dirty="0"/>
                </a:p>
              </p:txBody>
            </p:sp>
          </p:grpSp>
          <p:grpSp>
            <p:nvGrpSpPr>
              <p:cNvPr id="351" name="组合 350">
                <a:extLst>
                  <a:ext uri="{FF2B5EF4-FFF2-40B4-BE49-F238E27FC236}">
                    <a16:creationId xmlns:a16="http://schemas.microsoft.com/office/drawing/2014/main" id="{B4310DD3-5634-B985-1256-893E563BCA25}"/>
                  </a:ext>
                </a:extLst>
              </p:cNvPr>
              <p:cNvGrpSpPr/>
              <p:nvPr/>
            </p:nvGrpSpPr>
            <p:grpSpPr>
              <a:xfrm>
                <a:off x="7012773" y="1723145"/>
                <a:ext cx="1031042" cy="1149626"/>
                <a:chOff x="7046583" y="1730205"/>
                <a:chExt cx="1031042" cy="1149626"/>
              </a:xfrm>
            </p:grpSpPr>
            <p:pic>
              <p:nvPicPr>
                <p:cNvPr id="372" name="图形 371" descr="猪 纯色填充">
                  <a:extLst>
                    <a:ext uri="{FF2B5EF4-FFF2-40B4-BE49-F238E27FC236}">
                      <a16:creationId xmlns:a16="http://schemas.microsoft.com/office/drawing/2014/main" id="{918328B7-97F6-5DFA-9705-E6D14FC631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46583" y="1730205"/>
                  <a:ext cx="1031042" cy="1031042"/>
                </a:xfrm>
                <a:prstGeom prst="rect">
                  <a:avLst/>
                </a:prstGeom>
              </p:spPr>
            </p:pic>
            <p:sp>
              <p:nvSpPr>
                <p:cNvPr id="373" name="文本框 372">
                  <a:extLst>
                    <a:ext uri="{FF2B5EF4-FFF2-40B4-BE49-F238E27FC236}">
                      <a16:creationId xmlns:a16="http://schemas.microsoft.com/office/drawing/2014/main" id="{DA79604E-6C66-D646-70C6-9C14D9364494}"/>
                    </a:ext>
                  </a:extLst>
                </p:cNvPr>
                <p:cNvSpPr txBox="1"/>
                <p:nvPr/>
              </p:nvSpPr>
              <p:spPr>
                <a:xfrm>
                  <a:off x="7261558" y="2510499"/>
                  <a:ext cx="545390" cy="369332"/>
                </a:xfrm>
                <a:prstGeom prst="rect">
                  <a:avLst/>
                </a:prstGeom>
                <a:noFill/>
              </p:spPr>
              <p:txBody>
                <a:bodyPr wrap="square">
                  <a:spAutoFit/>
                </a:bodyPr>
                <a:lstStyle/>
                <a:p>
                  <a:pPr algn="ctr"/>
                  <a:r>
                    <a:rPr lang="en-US" altLang="zh-CN" sz="1800" kern="100" dirty="0">
                      <a:effectLst/>
                      <a:latin typeface="Calibri" panose="020F0502020204030204" pitchFamily="34" charset="0"/>
                      <a:ea typeface="DengXian" panose="02010600030101010101" pitchFamily="2" charset="-122"/>
                    </a:rPr>
                    <a:t>15</a:t>
                  </a:r>
                  <a:endParaRPr lang="zh-CN" altLang="en-US" dirty="0"/>
                </a:p>
              </p:txBody>
            </p:sp>
          </p:grpSp>
          <p:grpSp>
            <p:nvGrpSpPr>
              <p:cNvPr id="354" name="组合 353">
                <a:extLst>
                  <a:ext uri="{FF2B5EF4-FFF2-40B4-BE49-F238E27FC236}">
                    <a16:creationId xmlns:a16="http://schemas.microsoft.com/office/drawing/2014/main" id="{64EAF35C-D6C3-1606-D06D-5CF17BB57E6F}"/>
                  </a:ext>
                </a:extLst>
              </p:cNvPr>
              <p:cNvGrpSpPr/>
              <p:nvPr/>
            </p:nvGrpSpPr>
            <p:grpSpPr>
              <a:xfrm>
                <a:off x="8296506" y="1867984"/>
                <a:ext cx="752552" cy="1004787"/>
                <a:chOff x="8363567" y="1874515"/>
                <a:chExt cx="752552" cy="1004787"/>
              </a:xfrm>
            </p:grpSpPr>
            <p:pic>
              <p:nvPicPr>
                <p:cNvPr id="370" name="图形 369" descr="兔子 纯色填充">
                  <a:extLst>
                    <a:ext uri="{FF2B5EF4-FFF2-40B4-BE49-F238E27FC236}">
                      <a16:creationId xmlns:a16="http://schemas.microsoft.com/office/drawing/2014/main" id="{8AD6CD48-8D51-FB31-CDBE-2FE861B032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63567" y="1874515"/>
                  <a:ext cx="752552" cy="752552"/>
                </a:xfrm>
                <a:prstGeom prst="rect">
                  <a:avLst/>
                </a:prstGeom>
              </p:spPr>
            </p:pic>
            <p:sp>
              <p:nvSpPr>
                <p:cNvPr id="371" name="文本框 370">
                  <a:extLst>
                    <a:ext uri="{FF2B5EF4-FFF2-40B4-BE49-F238E27FC236}">
                      <a16:creationId xmlns:a16="http://schemas.microsoft.com/office/drawing/2014/main" id="{0E1EBDB9-C5C7-2415-E363-C109C2FDB94B}"/>
                    </a:ext>
                  </a:extLst>
                </p:cNvPr>
                <p:cNvSpPr txBox="1"/>
                <p:nvPr/>
              </p:nvSpPr>
              <p:spPr>
                <a:xfrm>
                  <a:off x="8467225" y="2509970"/>
                  <a:ext cx="545390" cy="369332"/>
                </a:xfrm>
                <a:prstGeom prst="rect">
                  <a:avLst/>
                </a:prstGeom>
                <a:noFill/>
              </p:spPr>
              <p:txBody>
                <a:bodyPr wrap="square">
                  <a:spAutoFit/>
                </a:bodyPr>
                <a:lstStyle/>
                <a:p>
                  <a:pPr algn="ctr"/>
                  <a:r>
                    <a:rPr lang="en-US" altLang="zh-CN" sz="1800" kern="100" dirty="0">
                      <a:effectLst/>
                      <a:latin typeface="Calibri" panose="020F0502020204030204" pitchFamily="34" charset="0"/>
                      <a:ea typeface="DengXian" panose="02010600030101010101" pitchFamily="2" charset="-122"/>
                    </a:rPr>
                    <a:t>5</a:t>
                  </a:r>
                  <a:endParaRPr lang="zh-CN" altLang="en-US" dirty="0"/>
                </a:p>
              </p:txBody>
            </p:sp>
          </p:grpSp>
          <p:grpSp>
            <p:nvGrpSpPr>
              <p:cNvPr id="367" name="组合 366">
                <a:extLst>
                  <a:ext uri="{FF2B5EF4-FFF2-40B4-BE49-F238E27FC236}">
                    <a16:creationId xmlns:a16="http://schemas.microsoft.com/office/drawing/2014/main" id="{AB2304A5-32D9-3249-0F39-69E73556A12F}"/>
                  </a:ext>
                </a:extLst>
              </p:cNvPr>
              <p:cNvGrpSpPr/>
              <p:nvPr/>
            </p:nvGrpSpPr>
            <p:grpSpPr>
              <a:xfrm>
                <a:off x="9269777" y="1715666"/>
                <a:ext cx="914400" cy="1145877"/>
                <a:chOff x="9435871" y="1709135"/>
                <a:chExt cx="914400" cy="1145877"/>
              </a:xfrm>
            </p:grpSpPr>
            <p:pic>
              <p:nvPicPr>
                <p:cNvPr id="368" name="图形 367" descr="山羊 纯色填充">
                  <a:extLst>
                    <a:ext uri="{FF2B5EF4-FFF2-40B4-BE49-F238E27FC236}">
                      <a16:creationId xmlns:a16="http://schemas.microsoft.com/office/drawing/2014/main" id="{E3B6E83A-6F18-35B5-7F97-F3D3085629E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35871" y="1709135"/>
                  <a:ext cx="914400" cy="914400"/>
                </a:xfrm>
                <a:prstGeom prst="rect">
                  <a:avLst/>
                </a:prstGeom>
              </p:spPr>
            </p:pic>
            <p:sp>
              <p:nvSpPr>
                <p:cNvPr id="369" name="文本框 368">
                  <a:extLst>
                    <a:ext uri="{FF2B5EF4-FFF2-40B4-BE49-F238E27FC236}">
                      <a16:creationId xmlns:a16="http://schemas.microsoft.com/office/drawing/2014/main" id="{BD67ED38-38F3-BC84-7512-DE0879104876}"/>
                    </a:ext>
                  </a:extLst>
                </p:cNvPr>
                <p:cNvSpPr txBox="1"/>
                <p:nvPr/>
              </p:nvSpPr>
              <p:spPr>
                <a:xfrm>
                  <a:off x="9620376" y="2485680"/>
                  <a:ext cx="545390" cy="369332"/>
                </a:xfrm>
                <a:prstGeom prst="rect">
                  <a:avLst/>
                </a:prstGeom>
                <a:noFill/>
              </p:spPr>
              <p:txBody>
                <a:bodyPr wrap="square">
                  <a:spAutoFit/>
                </a:bodyPr>
                <a:lstStyle/>
                <a:p>
                  <a:pPr algn="ctr"/>
                  <a:r>
                    <a:rPr lang="en-US" altLang="zh-CN" sz="1800" kern="100" dirty="0">
                      <a:effectLst/>
                      <a:latin typeface="Calibri" panose="020F0502020204030204" pitchFamily="34" charset="0"/>
                      <a:ea typeface="DengXian" panose="02010600030101010101" pitchFamily="2" charset="-122"/>
                    </a:rPr>
                    <a:t>3</a:t>
                  </a:r>
                  <a:endParaRPr lang="zh-CN" altLang="en-US" dirty="0"/>
                </a:p>
              </p:txBody>
            </p:sp>
          </p:grpSp>
        </p:grpSp>
      </p:grpSp>
      <p:sp>
        <p:nvSpPr>
          <p:cNvPr id="384" name="文本占位符 412">
            <a:extLst>
              <a:ext uri="{FF2B5EF4-FFF2-40B4-BE49-F238E27FC236}">
                <a16:creationId xmlns:a16="http://schemas.microsoft.com/office/drawing/2014/main" id="{F70CD257-F4C6-AF41-310A-644108B9D3A0}"/>
              </a:ext>
            </a:extLst>
          </p:cNvPr>
          <p:cNvSpPr txBox="1">
            <a:spLocks/>
          </p:cNvSpPr>
          <p:nvPr/>
        </p:nvSpPr>
        <p:spPr>
          <a:xfrm>
            <a:off x="11625601" y="33717666"/>
            <a:ext cx="20639997" cy="428769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lgn="just">
              <a:lnSpc>
                <a:spcPct val="110000"/>
              </a:lnSpc>
              <a:spcBef>
                <a:spcPts val="0"/>
              </a:spcBef>
              <a:spcAft>
                <a:spcPts val="1200"/>
              </a:spcAft>
              <a:buFont typeface="Arial" panose="020B0604020202020204" pitchFamily="34" charset="0"/>
              <a:buChar char="•"/>
            </a:pPr>
            <a:r>
              <a:rPr lang="en-US" altLang="zh-CN" dirty="0">
                <a:latin typeface="+mn-lt"/>
              </a:rPr>
              <a:t>Most of the 284 variants classified as deleterious in OMIA were predicted to be pathogenic by at least one tool, with the majority associated with severe or lethal diseases.</a:t>
            </a:r>
          </a:p>
          <a:p>
            <a:pPr marL="342900" indent="-342900" algn="just">
              <a:lnSpc>
                <a:spcPct val="110000"/>
              </a:lnSpc>
              <a:spcBef>
                <a:spcPts val="0"/>
              </a:spcBef>
              <a:spcAft>
                <a:spcPts val="1200"/>
              </a:spcAft>
              <a:buFont typeface="Arial" panose="020B0604020202020204" pitchFamily="34" charset="0"/>
              <a:buChar char="•"/>
            </a:pPr>
            <a:r>
              <a:rPr lang="en-US" altLang="zh-CN" dirty="0">
                <a:latin typeface="+mn-lt"/>
                <a:cs typeface="Arial" panose="020B0604020202020204" pitchFamily="34" charset="0"/>
              </a:rPr>
              <a:t>Of the </a:t>
            </a:r>
            <a:r>
              <a:rPr lang="en-US" altLang="zh-CN" dirty="0">
                <a:latin typeface="+mn-lt"/>
              </a:rPr>
              <a:t>90</a:t>
            </a:r>
            <a:r>
              <a:rPr lang="en-US" altLang="zh-CN" dirty="0">
                <a:latin typeface="+mn-lt"/>
                <a:cs typeface="Arial" panose="020B0604020202020204" pitchFamily="34" charset="0"/>
              </a:rPr>
              <a:t> variants classified as non-deleterious in OMIA, 59 were predicted to be pathogenic by at least two tools,</a:t>
            </a:r>
            <a:r>
              <a:rPr lang="en-US" altLang="zh-CN" dirty="0">
                <a:latin typeface="+mn-lt"/>
              </a:rPr>
              <a:t> with the majority </a:t>
            </a:r>
            <a:r>
              <a:rPr lang="en-US" altLang="zh-CN" dirty="0">
                <a:latin typeface="+mn-lt"/>
                <a:cs typeface="Arial" panose="020B0604020202020204" pitchFamily="34" charset="0"/>
              </a:rPr>
              <a:t>associated with traits such as coat color, involving genes like MC1R and KIT. </a:t>
            </a:r>
          </a:p>
          <a:p>
            <a:pPr marL="342900" indent="-342900" algn="just">
              <a:lnSpc>
                <a:spcPct val="110000"/>
              </a:lnSpc>
              <a:spcBef>
                <a:spcPts val="0"/>
              </a:spcBef>
              <a:spcAft>
                <a:spcPts val="1200"/>
              </a:spcAft>
              <a:buFont typeface="Arial" panose="020B0604020202020204" pitchFamily="34" charset="0"/>
              <a:buChar char="•"/>
            </a:pPr>
            <a:r>
              <a:rPr lang="en-US" altLang="zh-CN" dirty="0">
                <a:latin typeface="+mn-lt"/>
                <a:cs typeface="Arial" panose="020B0604020202020204" pitchFamily="34" charset="0"/>
              </a:rPr>
              <a:t>The term 'non-deleterious' as defined in OMIA may not fully align with the concept of 'benign' used in genomic tools, which typically implies that a mutated gene retains normal or near-normal function. This discrepancy could contribute to reduced specificity in predictions.</a:t>
            </a:r>
          </a:p>
          <a:p>
            <a:pPr marL="342900" indent="-342900" algn="just">
              <a:lnSpc>
                <a:spcPct val="110000"/>
              </a:lnSpc>
              <a:spcBef>
                <a:spcPts val="0"/>
              </a:spcBef>
              <a:spcAft>
                <a:spcPts val="1200"/>
              </a:spcAft>
              <a:buFont typeface="Arial" panose="020B0604020202020204" pitchFamily="34" charset="0"/>
              <a:buChar char="•"/>
            </a:pPr>
            <a:r>
              <a:rPr lang="en-US" altLang="zh-CN" dirty="0">
                <a:latin typeface="+mn-lt"/>
                <a:cs typeface="Arial" panose="020B0604020202020204" pitchFamily="34" charset="0"/>
              </a:rPr>
              <a:t>As demonstrated by mapping KIT variants onto the 3D protein structure, non-deleterious variants predicted as pathogenic tend to have a significant impact on protein function (</a:t>
            </a:r>
            <a:r>
              <a:rPr lang="en-US" altLang="zh-CN" b="1" dirty="0">
                <a:latin typeface="+mn-lt"/>
                <a:cs typeface="Arial" panose="020B0604020202020204" pitchFamily="34" charset="0"/>
              </a:rPr>
              <a:t>Table 1, Figure 6</a:t>
            </a:r>
            <a:r>
              <a:rPr lang="en-US" altLang="zh-CN" dirty="0">
                <a:latin typeface="+mn-lt"/>
                <a:cs typeface="Arial" panose="020B0604020202020204" pitchFamily="34" charset="0"/>
              </a:rPr>
              <a:t>).</a:t>
            </a:r>
          </a:p>
        </p:txBody>
      </p:sp>
      <p:grpSp>
        <p:nvGrpSpPr>
          <p:cNvPr id="25" name="组合 24">
            <a:extLst>
              <a:ext uri="{FF2B5EF4-FFF2-40B4-BE49-F238E27FC236}">
                <a16:creationId xmlns:a16="http://schemas.microsoft.com/office/drawing/2014/main" id="{1E2D1C26-72D9-4982-23F4-035F8083D8FD}"/>
              </a:ext>
            </a:extLst>
          </p:cNvPr>
          <p:cNvGrpSpPr/>
          <p:nvPr/>
        </p:nvGrpSpPr>
        <p:grpSpPr>
          <a:xfrm>
            <a:off x="22122201" y="19139382"/>
            <a:ext cx="10032559" cy="12590228"/>
            <a:chOff x="22122201" y="19002222"/>
            <a:chExt cx="10032559" cy="12590228"/>
          </a:xfrm>
        </p:grpSpPr>
        <p:pic>
          <p:nvPicPr>
            <p:cNvPr id="334" name="图片 333">
              <a:extLst>
                <a:ext uri="{FF2B5EF4-FFF2-40B4-BE49-F238E27FC236}">
                  <a16:creationId xmlns:a16="http://schemas.microsoft.com/office/drawing/2014/main" id="{B1A8D9BA-D7F6-B239-9461-17710534FC86}"/>
                </a:ext>
              </a:extLst>
            </p:cNvPr>
            <p:cNvPicPr>
              <a:picLocks noChangeAspect="1"/>
            </p:cNvPicPr>
            <p:nvPr/>
          </p:nvPicPr>
          <p:blipFill>
            <a:blip r:embed="rId21"/>
            <a:stretch>
              <a:fillRect/>
            </a:stretch>
          </p:blipFill>
          <p:spPr>
            <a:xfrm>
              <a:off x="22123366" y="19032034"/>
              <a:ext cx="4572000" cy="3889134"/>
            </a:xfrm>
            <a:prstGeom prst="rect">
              <a:avLst/>
            </a:prstGeom>
            <a:ln>
              <a:solidFill>
                <a:schemeClr val="tx1"/>
              </a:solidFill>
            </a:ln>
          </p:spPr>
        </p:pic>
        <p:pic>
          <p:nvPicPr>
            <p:cNvPr id="335" name="图片 334">
              <a:extLst>
                <a:ext uri="{FF2B5EF4-FFF2-40B4-BE49-F238E27FC236}">
                  <a16:creationId xmlns:a16="http://schemas.microsoft.com/office/drawing/2014/main" id="{F7CA812D-989F-AA20-F5B5-4E772DFA7CE7}"/>
                </a:ext>
              </a:extLst>
            </p:cNvPr>
            <p:cNvPicPr>
              <a:picLocks noChangeAspect="1"/>
            </p:cNvPicPr>
            <p:nvPr/>
          </p:nvPicPr>
          <p:blipFill>
            <a:blip r:embed="rId22"/>
            <a:stretch>
              <a:fillRect/>
            </a:stretch>
          </p:blipFill>
          <p:spPr>
            <a:xfrm>
              <a:off x="22127310" y="23352914"/>
              <a:ext cx="4572000" cy="3877518"/>
            </a:xfrm>
            <a:prstGeom prst="rect">
              <a:avLst/>
            </a:prstGeom>
            <a:ln>
              <a:solidFill>
                <a:schemeClr val="tx1"/>
              </a:solidFill>
            </a:ln>
          </p:spPr>
        </p:pic>
        <p:graphicFrame>
          <p:nvGraphicFramePr>
            <p:cNvPr id="336" name="图表 335">
              <a:extLst>
                <a:ext uri="{FF2B5EF4-FFF2-40B4-BE49-F238E27FC236}">
                  <a16:creationId xmlns:a16="http://schemas.microsoft.com/office/drawing/2014/main" id="{8F98F26E-BC92-3BF0-A430-68394F03F08A}"/>
                </a:ext>
              </a:extLst>
            </p:cNvPr>
            <p:cNvGraphicFramePr>
              <a:graphicFrameLocks noChangeAspect="1"/>
            </p:cNvGraphicFramePr>
            <p:nvPr>
              <p:extLst>
                <p:ext uri="{D42A27DB-BD31-4B8C-83A1-F6EECF244321}">
                  <p14:modId xmlns:p14="http://schemas.microsoft.com/office/powerpoint/2010/main" val="789231906"/>
                </p:ext>
              </p:extLst>
            </p:nvPr>
          </p:nvGraphicFramePr>
          <p:xfrm>
            <a:off x="27531038" y="19002222"/>
            <a:ext cx="4623722" cy="3922776"/>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337" name="图表 336">
              <a:extLst>
                <a:ext uri="{FF2B5EF4-FFF2-40B4-BE49-F238E27FC236}">
                  <a16:creationId xmlns:a16="http://schemas.microsoft.com/office/drawing/2014/main" id="{4B8D1783-E106-AE84-856C-35FB1CFB8F88}"/>
                </a:ext>
              </a:extLst>
            </p:cNvPr>
            <p:cNvGraphicFramePr>
              <a:graphicFrameLocks/>
            </p:cNvGraphicFramePr>
            <p:nvPr>
              <p:extLst>
                <p:ext uri="{D42A27DB-BD31-4B8C-83A1-F6EECF244321}">
                  <p14:modId xmlns:p14="http://schemas.microsoft.com/office/powerpoint/2010/main" val="2915403763"/>
                </p:ext>
              </p:extLst>
            </p:nvPr>
          </p:nvGraphicFramePr>
          <p:xfrm>
            <a:off x="27525958" y="23314805"/>
            <a:ext cx="4572000" cy="3922776"/>
          </p:xfrm>
          <a:graphic>
            <a:graphicData uri="http://schemas.openxmlformats.org/drawingml/2006/chart">
              <c:chart xmlns:c="http://schemas.openxmlformats.org/drawingml/2006/chart" xmlns:r="http://schemas.openxmlformats.org/officeDocument/2006/relationships" r:id="rId24"/>
            </a:graphicData>
          </a:graphic>
        </p:graphicFrame>
        <p:pic>
          <p:nvPicPr>
            <p:cNvPr id="385" name="图片 384">
              <a:extLst>
                <a:ext uri="{FF2B5EF4-FFF2-40B4-BE49-F238E27FC236}">
                  <a16:creationId xmlns:a16="http://schemas.microsoft.com/office/drawing/2014/main" id="{54C1E2C7-7833-2B69-D3D6-93FF1094B8B2}"/>
                </a:ext>
              </a:extLst>
            </p:cNvPr>
            <p:cNvPicPr>
              <a:picLocks noChangeAspect="1"/>
            </p:cNvPicPr>
            <p:nvPr/>
          </p:nvPicPr>
          <p:blipFill>
            <a:blip r:embed="rId25"/>
            <a:stretch>
              <a:fillRect/>
            </a:stretch>
          </p:blipFill>
          <p:spPr>
            <a:xfrm>
              <a:off x="22122201" y="27665971"/>
              <a:ext cx="4572000" cy="3926479"/>
            </a:xfrm>
            <a:prstGeom prst="rect">
              <a:avLst/>
            </a:prstGeom>
            <a:ln>
              <a:solidFill>
                <a:schemeClr val="tx1"/>
              </a:solidFill>
            </a:ln>
          </p:spPr>
        </p:pic>
        <p:graphicFrame>
          <p:nvGraphicFramePr>
            <p:cNvPr id="386" name="图表 385">
              <a:extLst>
                <a:ext uri="{FF2B5EF4-FFF2-40B4-BE49-F238E27FC236}">
                  <a16:creationId xmlns:a16="http://schemas.microsoft.com/office/drawing/2014/main" id="{A927FF37-5AB0-F8AF-8D88-DFFD3CF31297}"/>
                </a:ext>
              </a:extLst>
            </p:cNvPr>
            <p:cNvGraphicFramePr>
              <a:graphicFrameLocks/>
            </p:cNvGraphicFramePr>
            <p:nvPr>
              <p:extLst>
                <p:ext uri="{D42A27DB-BD31-4B8C-83A1-F6EECF244321}">
                  <p14:modId xmlns:p14="http://schemas.microsoft.com/office/powerpoint/2010/main" val="1583526673"/>
                </p:ext>
              </p:extLst>
            </p:nvPr>
          </p:nvGraphicFramePr>
          <p:xfrm>
            <a:off x="27521800" y="27654813"/>
            <a:ext cx="4572000" cy="3922776"/>
          </p:xfrm>
          <a:graphic>
            <a:graphicData uri="http://schemas.openxmlformats.org/drawingml/2006/chart">
              <c:chart xmlns:c="http://schemas.openxmlformats.org/drawingml/2006/chart" xmlns:r="http://schemas.openxmlformats.org/officeDocument/2006/relationships" r:id="rId26"/>
            </a:graphicData>
          </a:graphic>
        </p:graphicFrame>
      </p:grpSp>
      <p:sp>
        <p:nvSpPr>
          <p:cNvPr id="387" name="文本框 386">
            <a:extLst>
              <a:ext uri="{FF2B5EF4-FFF2-40B4-BE49-F238E27FC236}">
                <a16:creationId xmlns:a16="http://schemas.microsoft.com/office/drawing/2014/main" id="{FF8F66F5-BEE7-36A6-4C1B-70AECBE27386}"/>
              </a:ext>
            </a:extLst>
          </p:cNvPr>
          <p:cNvSpPr txBox="1"/>
          <p:nvPr/>
        </p:nvSpPr>
        <p:spPr>
          <a:xfrm>
            <a:off x="11990808" y="32626977"/>
            <a:ext cx="9572190" cy="830997"/>
          </a:xfrm>
          <a:prstGeom prst="rect">
            <a:avLst/>
          </a:prstGeom>
          <a:noFill/>
        </p:spPr>
        <p:txBody>
          <a:bodyPr wrap="square">
            <a:spAutoFit/>
          </a:bodyPr>
          <a:lstStyle/>
          <a:p>
            <a:r>
              <a:rPr lang="en-US" altLang="zh-CN" sz="1600" dirty="0">
                <a:latin typeface="Calibri" panose="020F0502020204030204" pitchFamily="34" charset="0"/>
                <a:cs typeface="Calibri" panose="020F0502020204030204" pitchFamily="34" charset="0"/>
              </a:rPr>
              <a:t>auROC : area under the receiver operating characteristic curve, </a:t>
            </a:r>
            <a:r>
              <a:rPr lang="en-US" altLang="zh-CN" sz="1600" dirty="0"/>
              <a:t>auROC-H : Average </a:t>
            </a:r>
            <a:r>
              <a:rPr lang="en-US" altLang="zh-CN" sz="1600" dirty="0" err="1"/>
              <a:t>auROC</a:t>
            </a:r>
            <a:r>
              <a:rPr lang="en-US" altLang="zh-CN" sz="1600" dirty="0"/>
              <a:t> (based on three human datasets) from the literature; </a:t>
            </a:r>
            <a:r>
              <a:rPr lang="en-US" altLang="zh-CN" sz="1600" dirty="0" err="1"/>
              <a:t>auROC</a:t>
            </a:r>
            <a:r>
              <a:rPr lang="en-US" altLang="zh-CN" sz="1600" dirty="0"/>
              <a:t>-M : auROC obtained in this study with 374 variants from eight domestic mammals</a:t>
            </a:r>
          </a:p>
        </p:txBody>
      </p:sp>
      <p:sp>
        <p:nvSpPr>
          <p:cNvPr id="388" name="文本框 387">
            <a:extLst>
              <a:ext uri="{FF2B5EF4-FFF2-40B4-BE49-F238E27FC236}">
                <a16:creationId xmlns:a16="http://schemas.microsoft.com/office/drawing/2014/main" id="{72BEBC1E-A589-7E39-B895-32132783A795}"/>
              </a:ext>
            </a:extLst>
          </p:cNvPr>
          <p:cNvSpPr txBox="1"/>
          <p:nvPr/>
        </p:nvSpPr>
        <p:spPr>
          <a:xfrm rot="10800000" flipV="1">
            <a:off x="28158522" y="39516802"/>
            <a:ext cx="3750183" cy="1348382"/>
          </a:xfrm>
          <a:prstGeom prst="rect">
            <a:avLst/>
          </a:prstGeom>
          <a:noFill/>
        </p:spPr>
        <p:txBody>
          <a:bodyPr wrap="square">
            <a:spAutoFit/>
          </a:bodyPr>
          <a:lstStyle/>
          <a:p>
            <a:pPr algn="ctr">
              <a:lnSpc>
                <a:spcPct val="115000"/>
              </a:lnSpc>
              <a:spcBef>
                <a:spcPts val="1200"/>
              </a:spcBef>
              <a:spcAft>
                <a:spcPts val="1200"/>
              </a:spcAft>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Figure 6: Mapping of 8 “mock” human MC1R variants onto the 3D X-ray crystal structure of </a:t>
            </a:r>
            <a:r>
              <a:rPr lang="en-US" altLang="zh-CN" sz="1800" b="1" kern="100" dirty="0" err="1">
                <a:effectLst/>
                <a:latin typeface="Calibri" panose="020F0502020204030204" pitchFamily="34" charset="0"/>
                <a:ea typeface="DengXian" panose="02010600030101010101" pitchFamily="2" charset="-122"/>
                <a:cs typeface="Times New Roman" panose="02020603050405020304" pitchFamily="18" charset="0"/>
              </a:rPr>
              <a:t>hC</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-Kit Kinase Domain  (PDB ID: 1PKG)</a:t>
            </a:r>
            <a:endPar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89" name="文本框 388">
            <a:extLst>
              <a:ext uri="{FF2B5EF4-FFF2-40B4-BE49-F238E27FC236}">
                <a16:creationId xmlns:a16="http://schemas.microsoft.com/office/drawing/2014/main" id="{C4E748ED-16F8-09C4-3CA3-32835FA663F8}"/>
              </a:ext>
            </a:extLst>
          </p:cNvPr>
          <p:cNvSpPr txBox="1"/>
          <p:nvPr/>
        </p:nvSpPr>
        <p:spPr>
          <a:xfrm rot="10800000" flipV="1">
            <a:off x="12509166" y="41894055"/>
            <a:ext cx="9180341" cy="392928"/>
          </a:xfrm>
          <a:prstGeom prst="rect">
            <a:avLst/>
          </a:prstGeom>
          <a:noFill/>
        </p:spPr>
        <p:txBody>
          <a:bodyPr wrap="square">
            <a:spAutoFit/>
          </a:bodyPr>
          <a:lstStyle/>
          <a:p>
            <a:pPr algn="ctr">
              <a:lnSpc>
                <a:spcPct val="115000"/>
              </a:lnSpc>
              <a:spcBef>
                <a:spcPts val="1200"/>
              </a:spcBef>
              <a:spcAft>
                <a:spcPts val="1200"/>
              </a:spcAft>
            </a:pPr>
            <a:r>
              <a:rPr lang="en-US" altLang="zh-CN" sz="1800" b="1" kern="100" dirty="0">
                <a:effectLst/>
                <a:ea typeface="DengXian" panose="02010600030101010101" pitchFamily="2" charset="-122"/>
                <a:cs typeface="Times New Roman" panose="02020603050405020304" pitchFamily="18" charset="0"/>
              </a:rPr>
              <a:t>Table 1:  The 8 KIT gene variations classified as non-deleterious (benign) in OMIA</a:t>
            </a:r>
            <a:endParaRPr lang="zh-CN" altLang="zh-CN" sz="1800" b="1" kern="100" dirty="0">
              <a:effectLst/>
              <a:ea typeface="DengXian" panose="02010600030101010101" pitchFamily="2" charset="-122"/>
              <a:cs typeface="Times New Roman" panose="02020603050405020304" pitchFamily="18" charset="0"/>
            </a:endParaRPr>
          </a:p>
        </p:txBody>
      </p:sp>
      <p:pic>
        <p:nvPicPr>
          <p:cNvPr id="390" name="Picture 2">
            <a:extLst>
              <a:ext uri="{FF2B5EF4-FFF2-40B4-BE49-F238E27FC236}">
                <a16:creationId xmlns:a16="http://schemas.microsoft.com/office/drawing/2014/main" id="{A4113C6F-6813-6DE8-A0FC-3EB90B3F11D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726754" y="38024307"/>
            <a:ext cx="5114489" cy="43003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1" name="表格 390">
            <a:extLst>
              <a:ext uri="{FF2B5EF4-FFF2-40B4-BE49-F238E27FC236}">
                <a16:creationId xmlns:a16="http://schemas.microsoft.com/office/drawing/2014/main" id="{897AE2DF-8844-461A-D934-D2D304B0CAE3}"/>
              </a:ext>
            </a:extLst>
          </p:cNvPr>
          <p:cNvGraphicFramePr>
            <a:graphicFrameLocks noGrp="1"/>
          </p:cNvGraphicFramePr>
          <p:nvPr>
            <p:extLst>
              <p:ext uri="{D42A27DB-BD31-4B8C-83A1-F6EECF244321}">
                <p14:modId xmlns:p14="http://schemas.microsoft.com/office/powerpoint/2010/main" val="372167442"/>
              </p:ext>
            </p:extLst>
          </p:nvPr>
        </p:nvGraphicFramePr>
        <p:xfrm>
          <a:off x="12989907" y="38518770"/>
          <a:ext cx="8150750" cy="3053137"/>
        </p:xfrm>
        <a:graphic>
          <a:graphicData uri="http://schemas.openxmlformats.org/drawingml/2006/table">
            <a:tbl>
              <a:tblPr firstRow="1" firstCol="1" bandRow="1"/>
              <a:tblGrid>
                <a:gridCol w="1148722">
                  <a:extLst>
                    <a:ext uri="{9D8B030D-6E8A-4147-A177-3AD203B41FA5}">
                      <a16:colId xmlns:a16="http://schemas.microsoft.com/office/drawing/2014/main" val="2437358187"/>
                    </a:ext>
                  </a:extLst>
                </a:gridCol>
                <a:gridCol w="927306">
                  <a:extLst>
                    <a:ext uri="{9D8B030D-6E8A-4147-A177-3AD203B41FA5}">
                      <a16:colId xmlns:a16="http://schemas.microsoft.com/office/drawing/2014/main" val="738361926"/>
                    </a:ext>
                  </a:extLst>
                </a:gridCol>
                <a:gridCol w="1752990">
                  <a:extLst>
                    <a:ext uri="{9D8B030D-6E8A-4147-A177-3AD203B41FA5}">
                      <a16:colId xmlns:a16="http://schemas.microsoft.com/office/drawing/2014/main" val="3836894527"/>
                    </a:ext>
                  </a:extLst>
                </a:gridCol>
                <a:gridCol w="1752990">
                  <a:extLst>
                    <a:ext uri="{9D8B030D-6E8A-4147-A177-3AD203B41FA5}">
                      <a16:colId xmlns:a16="http://schemas.microsoft.com/office/drawing/2014/main" val="672926727"/>
                    </a:ext>
                  </a:extLst>
                </a:gridCol>
                <a:gridCol w="1590626">
                  <a:extLst>
                    <a:ext uri="{9D8B030D-6E8A-4147-A177-3AD203B41FA5}">
                      <a16:colId xmlns:a16="http://schemas.microsoft.com/office/drawing/2014/main" val="2315412287"/>
                    </a:ext>
                  </a:extLst>
                </a:gridCol>
                <a:gridCol w="978116">
                  <a:extLst>
                    <a:ext uri="{9D8B030D-6E8A-4147-A177-3AD203B41FA5}">
                      <a16:colId xmlns:a16="http://schemas.microsoft.com/office/drawing/2014/main" val="2953427007"/>
                    </a:ext>
                  </a:extLst>
                </a:gridCol>
              </a:tblGrid>
              <a:tr h="586033">
                <a:tc>
                  <a:txBody>
                    <a:bodyPr/>
                    <a:lstStyle/>
                    <a:p>
                      <a:pPr algn="ctr">
                        <a:lnSpc>
                          <a:spcPct val="115000"/>
                        </a:lnSpc>
                        <a:spcAft>
                          <a:spcPts val="800"/>
                        </a:spcAft>
                      </a:pPr>
                      <a:r>
                        <a:rPr lang="en-US" sz="1400" b="1" kern="100" dirty="0">
                          <a:effectLst/>
                          <a:latin typeface="Calibri" panose="020F0502020204030204" pitchFamily="34" charset="0"/>
                          <a:ea typeface="DengXian" panose="02010600030101010101" pitchFamily="2" charset="-122"/>
                          <a:cs typeface="Times New Roman" panose="02020603050405020304" pitchFamily="18" charset="0"/>
                        </a:rPr>
                        <a:t>Animal Variant</a:t>
                      </a:r>
                      <a:endParaRPr lang="zh-CN" sz="14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b="1" kern="100" dirty="0">
                          <a:effectLst/>
                          <a:latin typeface="Calibri" panose="020F0502020204030204" pitchFamily="34" charset="0"/>
                          <a:ea typeface="DengXian" panose="02010600030101010101" pitchFamily="2" charset="-122"/>
                          <a:cs typeface="Times New Roman" panose="02020603050405020304" pitchFamily="18" charset="0"/>
                        </a:rPr>
                        <a:t>Species</a:t>
                      </a:r>
                      <a:endParaRPr lang="zh-CN" sz="14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altLang="zh-CN" sz="1400" b="1"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OMIA Classification</a:t>
                      </a:r>
                      <a:endParaRPr lang="zh-CN" altLang="en-US" sz="1400" b="1"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b="1" kern="100" dirty="0">
                          <a:effectLst/>
                          <a:latin typeface="Calibri" panose="020F0502020204030204" pitchFamily="34" charset="0"/>
                          <a:ea typeface="DengXian" panose="02010600030101010101" pitchFamily="2" charset="-122"/>
                          <a:cs typeface="Times New Roman" panose="02020603050405020304" pitchFamily="18" charset="0"/>
                        </a:rPr>
                        <a:t>“Mock” Human Variant</a:t>
                      </a:r>
                      <a:endParaRPr lang="zh-CN" sz="14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b="1" kern="100" dirty="0">
                          <a:effectLst/>
                          <a:latin typeface="Calibri" panose="020F0502020204030204" pitchFamily="34" charset="0"/>
                          <a:ea typeface="DengXian" panose="02010600030101010101" pitchFamily="2" charset="-122"/>
                          <a:cs typeface="Times New Roman" panose="02020603050405020304" pitchFamily="18" charset="0"/>
                        </a:rPr>
                        <a:t>Phenotypic Outcomes</a:t>
                      </a:r>
                      <a:endParaRPr lang="zh-CN" sz="14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b="1" kern="100" dirty="0">
                          <a:effectLst/>
                          <a:latin typeface="Calibri" panose="020F0502020204030204" pitchFamily="34" charset="0"/>
                          <a:ea typeface="DengXian" panose="02010600030101010101" pitchFamily="2" charset="-122"/>
                          <a:cs typeface="Times New Roman" panose="02020603050405020304" pitchFamily="18" charset="0"/>
                        </a:rPr>
                        <a:t>Prediction</a:t>
                      </a:r>
                      <a:endParaRPr lang="zh-CN" sz="14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3431974"/>
                  </a:ext>
                </a:extLst>
              </a:tr>
              <a:tr h="308388">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G597R</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Horse</a:t>
                      </a:r>
                      <a:endParaRPr lang="zh-CN" sz="1400" kern="10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altLang="zh-CN" sz="1400" kern="100" dirty="0">
                          <a:solidFill>
                            <a:srgbClr val="00B050"/>
                          </a:solidFill>
                          <a:effectLst/>
                          <a:latin typeface="DengXian" panose="02010600030101010101" pitchFamily="2" charset="-122"/>
                          <a:ea typeface="DengXian" panose="02010600030101010101" pitchFamily="2" charset="-122"/>
                          <a:cs typeface="Times New Roman" panose="02020603050405020304" pitchFamily="18" charset="0"/>
                        </a:rPr>
                        <a:t>non-deleterious</a:t>
                      </a:r>
                      <a:endParaRPr lang="zh-CN" sz="1400" kern="100" dirty="0">
                        <a:solidFill>
                          <a:srgbClr val="00B05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G601R</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White coat</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Pathogenic</a:t>
                      </a:r>
                      <a:endParaRPr lang="zh-CN" sz="14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0642015"/>
                  </a:ext>
                </a:extLst>
              </a:tr>
              <a:tr h="308388">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A602V</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Horse</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388900" rtl="0" eaLnBrk="1" fontAlgn="auto" latinLnBrk="0" hangingPunct="1">
                        <a:lnSpc>
                          <a:spcPct val="115000"/>
                        </a:lnSpc>
                        <a:spcBef>
                          <a:spcPts val="0"/>
                        </a:spcBef>
                        <a:spcAft>
                          <a:spcPts val="800"/>
                        </a:spcAft>
                        <a:buClrTx/>
                        <a:buSzTx/>
                        <a:buFontTx/>
                        <a:buNone/>
                        <a:tabLst/>
                        <a:defRPr/>
                      </a:pPr>
                      <a:r>
                        <a:rPr kumimoji="0" lang="en-US" altLang="zh-CN" sz="1400" b="0" i="0" u="none" strike="noStrike" kern="100" cap="none" spc="0" normalizeH="0" baseline="0" noProof="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rPr>
                        <a:t>non-deleterious</a:t>
                      </a:r>
                      <a:endParaRPr kumimoji="0" lang="zh-CN" altLang="zh-CN" sz="1400" b="0" i="0" u="none" strike="noStrike" kern="100" cap="none" spc="0" normalizeH="0" baseline="0" noProof="0" dirty="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A606V</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White coat</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Pathogenic</a:t>
                      </a:r>
                      <a:endParaRPr lang="zh-CN" sz="14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6616907"/>
                  </a:ext>
                </a:extLst>
              </a:tr>
              <a:tr h="308388">
                <a:tc>
                  <a:txBody>
                    <a:bodyPr/>
                    <a:lstStyle/>
                    <a:p>
                      <a:pPr algn="ctr">
                        <a:lnSpc>
                          <a:spcPct val="115000"/>
                        </a:lnSpc>
                        <a:spcAft>
                          <a:spcPts val="800"/>
                        </a:spcAft>
                      </a:pPr>
                      <a:r>
                        <a:rPr lang="en-US" sz="140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G654R</a:t>
                      </a:r>
                      <a:endParaRPr lang="zh-CN" sz="1400" kern="10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Horse</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388900" rtl="0" eaLnBrk="1" fontAlgn="auto" latinLnBrk="0" hangingPunct="1">
                        <a:lnSpc>
                          <a:spcPct val="115000"/>
                        </a:lnSpc>
                        <a:spcBef>
                          <a:spcPts val="0"/>
                        </a:spcBef>
                        <a:spcAft>
                          <a:spcPts val="800"/>
                        </a:spcAft>
                        <a:buClrTx/>
                        <a:buSzTx/>
                        <a:buFontTx/>
                        <a:buNone/>
                        <a:tabLst/>
                        <a:defRPr/>
                      </a:pPr>
                      <a:r>
                        <a:rPr kumimoji="0" lang="en-US" altLang="zh-CN" sz="1400" b="0" i="0" u="none" strike="noStrike" kern="100" cap="none" spc="0" normalizeH="0" baseline="0" noProof="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rPr>
                        <a:t>non-deleterious</a:t>
                      </a:r>
                      <a:endParaRPr kumimoji="0" lang="zh-CN" altLang="zh-CN" sz="1400" b="0" i="0" u="none" strike="noStrike" kern="100" cap="none" spc="0" normalizeH="0" baseline="0" noProof="0" dirty="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G658R</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White coat</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Pathogenic</a:t>
                      </a:r>
                      <a:endParaRPr lang="zh-CN" sz="14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8041273"/>
                  </a:ext>
                </a:extLst>
              </a:tr>
              <a:tr h="308388">
                <a:tc>
                  <a:txBody>
                    <a:bodyPr/>
                    <a:lstStyle/>
                    <a:p>
                      <a:pPr algn="ctr">
                        <a:lnSpc>
                          <a:spcPct val="115000"/>
                        </a:lnSpc>
                        <a:spcAft>
                          <a:spcPts val="800"/>
                        </a:spcAft>
                      </a:pPr>
                      <a:r>
                        <a:rPr lang="en-US" sz="140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L674H</a:t>
                      </a:r>
                      <a:endParaRPr lang="zh-CN" sz="1400" kern="10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Horse</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388900" rtl="0" eaLnBrk="1" fontAlgn="auto" latinLnBrk="0" hangingPunct="1">
                        <a:lnSpc>
                          <a:spcPct val="115000"/>
                        </a:lnSpc>
                        <a:spcBef>
                          <a:spcPts val="0"/>
                        </a:spcBef>
                        <a:spcAft>
                          <a:spcPts val="800"/>
                        </a:spcAft>
                        <a:buClrTx/>
                        <a:buSzTx/>
                        <a:buFontTx/>
                        <a:buNone/>
                        <a:tabLst/>
                        <a:defRPr/>
                      </a:pPr>
                      <a:r>
                        <a:rPr kumimoji="0" lang="en-US" altLang="zh-CN" sz="1400" b="0" i="0" u="none" strike="noStrike" kern="100" cap="none" spc="0" normalizeH="0" baseline="0" noProof="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rPr>
                        <a:t>non-deleterious</a:t>
                      </a:r>
                      <a:endParaRPr kumimoji="0" lang="zh-CN" altLang="zh-CN" sz="1400" b="0" i="0" u="none" strike="noStrike" kern="100" cap="none" spc="0" normalizeH="0" baseline="0" noProof="0" dirty="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L678H</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White coat</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Pathogenic</a:t>
                      </a:r>
                      <a:endParaRPr lang="zh-CN" sz="14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6501583"/>
                  </a:ext>
                </a:extLst>
              </a:tr>
              <a:tr h="308388">
                <a:tc>
                  <a:txBody>
                    <a:bodyPr/>
                    <a:lstStyle/>
                    <a:p>
                      <a:pPr algn="ctr">
                        <a:lnSpc>
                          <a:spcPct val="115000"/>
                        </a:lnSpc>
                        <a:spcAft>
                          <a:spcPts val="800"/>
                        </a:spcAft>
                      </a:pPr>
                      <a:r>
                        <a:rPr lang="en-US" sz="140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L674P</a:t>
                      </a:r>
                      <a:endParaRPr lang="zh-CN" sz="1400" kern="10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Horse</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388900" rtl="0" eaLnBrk="1" fontAlgn="auto" latinLnBrk="0" hangingPunct="1">
                        <a:lnSpc>
                          <a:spcPct val="115000"/>
                        </a:lnSpc>
                        <a:spcBef>
                          <a:spcPts val="0"/>
                        </a:spcBef>
                        <a:spcAft>
                          <a:spcPts val="800"/>
                        </a:spcAft>
                        <a:buClrTx/>
                        <a:buSzTx/>
                        <a:buFontTx/>
                        <a:buNone/>
                        <a:tabLst/>
                        <a:defRPr/>
                      </a:pPr>
                      <a:r>
                        <a:rPr kumimoji="0" lang="en-US" altLang="zh-CN" sz="1400" b="0" i="0" u="none" strike="noStrike" kern="100" cap="none" spc="0" normalizeH="0" baseline="0" noProof="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rPr>
                        <a:t>non-deleterious</a:t>
                      </a:r>
                      <a:endParaRPr kumimoji="0" lang="zh-CN" altLang="zh-CN" sz="1400" b="0" i="0" u="none" strike="noStrike" kern="100" cap="none" spc="0" normalizeH="0" baseline="0" noProof="0" dirty="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L678P</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White coat</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Pathogenic</a:t>
                      </a:r>
                      <a:endParaRPr lang="zh-CN" sz="14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3126678"/>
                  </a:ext>
                </a:extLst>
              </a:tr>
              <a:tr h="308388">
                <a:tc>
                  <a:txBody>
                    <a:bodyPr/>
                    <a:lstStyle/>
                    <a:p>
                      <a:pPr algn="ctr">
                        <a:lnSpc>
                          <a:spcPct val="115000"/>
                        </a:lnSpc>
                        <a:spcAft>
                          <a:spcPts val="800"/>
                        </a:spcAft>
                      </a:pPr>
                      <a:r>
                        <a:rPr lang="en-US" sz="140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E667D</a:t>
                      </a:r>
                      <a:endParaRPr lang="zh-CN" sz="1400" kern="10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Horse</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388900" rtl="0" eaLnBrk="1" fontAlgn="auto" latinLnBrk="0" hangingPunct="1">
                        <a:lnSpc>
                          <a:spcPct val="115000"/>
                        </a:lnSpc>
                        <a:spcBef>
                          <a:spcPts val="0"/>
                        </a:spcBef>
                        <a:spcAft>
                          <a:spcPts val="800"/>
                        </a:spcAft>
                        <a:buClrTx/>
                        <a:buSzTx/>
                        <a:buFontTx/>
                        <a:buNone/>
                        <a:tabLst/>
                        <a:defRPr/>
                      </a:pPr>
                      <a:r>
                        <a:rPr kumimoji="0" lang="en-US" altLang="zh-CN" sz="1400" b="0" i="0" u="none" strike="noStrike" kern="100" cap="none" spc="0" normalizeH="0" baseline="0" noProof="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rPr>
                        <a:t>non-deleterious</a:t>
                      </a:r>
                      <a:endParaRPr kumimoji="0" lang="zh-CN" altLang="zh-CN" sz="1400" b="0" i="0" u="none" strike="noStrike" kern="100" cap="none" spc="0" normalizeH="0" baseline="0" noProof="0" dirty="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E671D</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White coat</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Pathogenic</a:t>
                      </a:r>
                      <a:endParaRPr lang="zh-CN" sz="14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4809563"/>
                  </a:ext>
                </a:extLst>
              </a:tr>
              <a:tr h="308388">
                <a:tc>
                  <a:txBody>
                    <a:bodyPr/>
                    <a:lstStyle/>
                    <a:p>
                      <a:pPr algn="ctr">
                        <a:lnSpc>
                          <a:spcPct val="115000"/>
                        </a:lnSpc>
                        <a:spcAft>
                          <a:spcPts val="800"/>
                        </a:spcAft>
                      </a:pPr>
                      <a:r>
                        <a:rPr lang="en-US" sz="140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N783Y</a:t>
                      </a:r>
                      <a:endParaRPr lang="zh-CN" sz="1400" kern="10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Horse</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388900" rtl="0" eaLnBrk="1" fontAlgn="auto" latinLnBrk="0" hangingPunct="1">
                        <a:lnSpc>
                          <a:spcPct val="115000"/>
                        </a:lnSpc>
                        <a:spcBef>
                          <a:spcPts val="0"/>
                        </a:spcBef>
                        <a:spcAft>
                          <a:spcPts val="800"/>
                        </a:spcAft>
                        <a:buClrTx/>
                        <a:buSzTx/>
                        <a:buFontTx/>
                        <a:buNone/>
                        <a:tabLst/>
                        <a:defRPr/>
                      </a:pPr>
                      <a:r>
                        <a:rPr kumimoji="0" lang="en-US" altLang="zh-CN" sz="1400" b="0" i="0" u="none" strike="noStrike" kern="100" cap="none" spc="0" normalizeH="0" baseline="0" noProof="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rPr>
                        <a:t>non-deleterious</a:t>
                      </a:r>
                      <a:endParaRPr kumimoji="0" lang="zh-CN" altLang="zh-CN" sz="1400" b="0" i="0" u="none" strike="noStrike" kern="100" cap="none" spc="0" normalizeH="0" baseline="0" noProof="0" dirty="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N787Y</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White spotting</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Pathogenic</a:t>
                      </a:r>
                      <a:endParaRPr lang="zh-CN" sz="14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4812705"/>
                  </a:ext>
                </a:extLst>
              </a:tr>
              <a:tr h="308388">
                <a:tc>
                  <a:txBody>
                    <a:bodyPr/>
                    <a:lstStyle/>
                    <a:p>
                      <a:pPr algn="ctr">
                        <a:lnSpc>
                          <a:spcPct val="115000"/>
                        </a:lnSpc>
                        <a:spcAft>
                          <a:spcPts val="800"/>
                        </a:spcAft>
                      </a:pPr>
                      <a:r>
                        <a:rPr lang="en-US" sz="140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K830I</a:t>
                      </a:r>
                      <a:endParaRPr lang="zh-CN" sz="1400" kern="10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Horse</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388900" rtl="0" eaLnBrk="1" fontAlgn="auto" latinLnBrk="0" hangingPunct="1">
                        <a:lnSpc>
                          <a:spcPct val="115000"/>
                        </a:lnSpc>
                        <a:spcBef>
                          <a:spcPts val="0"/>
                        </a:spcBef>
                        <a:spcAft>
                          <a:spcPts val="800"/>
                        </a:spcAft>
                        <a:buClrTx/>
                        <a:buSzTx/>
                        <a:buFontTx/>
                        <a:buNone/>
                        <a:tabLst/>
                        <a:defRPr/>
                      </a:pPr>
                      <a:r>
                        <a:rPr kumimoji="0" lang="en-US" altLang="zh-CN" sz="1400" b="0" i="0" u="none" strike="noStrike" kern="100" cap="none" spc="0" normalizeH="0" baseline="0" noProof="0" dirty="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rPr>
                        <a:t>non-deleterious</a:t>
                      </a:r>
                      <a:endParaRPr kumimoji="0" lang="zh-CN" altLang="zh-CN" sz="1400" b="0" i="0" u="none" strike="noStrike" kern="100" cap="none" spc="0" normalizeH="0" baseline="0" noProof="0" dirty="0">
                        <a:ln>
                          <a:noFill/>
                        </a:ln>
                        <a:solidFill>
                          <a:srgbClr val="00B050"/>
                        </a:solidFill>
                        <a:effectLst/>
                        <a:uLnTx/>
                        <a:uFillTx/>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K834I</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White coat</a:t>
                      </a:r>
                      <a:endParaRPr lang="zh-CN" sz="1400" kern="100" dirty="0">
                        <a:solidFill>
                          <a:schemeClr val="tx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pPr>
                      <a:r>
                        <a:rPr lang="en-US" sz="14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Pathogenic</a:t>
                      </a:r>
                      <a:endParaRPr lang="zh-CN" sz="14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2054"/>
                  </a:ext>
                </a:extLst>
              </a:tr>
            </a:tbl>
          </a:graphicData>
        </a:graphic>
      </p:graphicFrame>
      <p:sp>
        <p:nvSpPr>
          <p:cNvPr id="392" name="Content Placeholder 2">
            <a:extLst>
              <a:ext uri="{FF2B5EF4-FFF2-40B4-BE49-F238E27FC236}">
                <a16:creationId xmlns:a16="http://schemas.microsoft.com/office/drawing/2014/main" id="{A37D8158-31C2-2ACA-8584-16747A249616}"/>
              </a:ext>
            </a:extLst>
          </p:cNvPr>
          <p:cNvSpPr txBox="1">
            <a:spLocks/>
          </p:cNvSpPr>
          <p:nvPr/>
        </p:nvSpPr>
        <p:spPr>
          <a:xfrm>
            <a:off x="11815644" y="6003702"/>
            <a:ext cx="5866298" cy="1279510"/>
          </a:xfrm>
          <a:prstGeom prst="rect">
            <a:avLst/>
          </a:prstGeom>
          <a:solidFill>
            <a:schemeClr val="bg2"/>
          </a:solidFill>
          <a:ln>
            <a:solidFill>
              <a:schemeClr val="tx1"/>
            </a:solidFill>
          </a:ln>
        </p:spPr>
        <p:txBody>
          <a:bodyPr>
            <a:normAutofit fontScale="25000" lnSpcReduction="20000"/>
          </a:bodyPr>
          <a:lst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0" indent="0" algn="ctr">
              <a:lnSpc>
                <a:spcPct val="120000"/>
              </a:lnSpc>
              <a:buFont typeface="Arial" pitchFamily="34" charset="0"/>
              <a:buNone/>
            </a:pPr>
            <a:r>
              <a:rPr lang="en-US" altLang="zh-CN" sz="10000" b="1" dirty="0">
                <a:cs typeface="Calibri" panose="020F0502020204030204" pitchFamily="34" charset="0"/>
              </a:rPr>
              <a:t>OMIA</a:t>
            </a:r>
          </a:p>
          <a:p>
            <a:pPr marL="0" indent="0" algn="ctr">
              <a:lnSpc>
                <a:spcPct val="120000"/>
              </a:lnSpc>
              <a:buFont typeface="Arial" pitchFamily="34" charset="0"/>
              <a:buNone/>
            </a:pPr>
            <a:r>
              <a:rPr lang="en-US" altLang="zh-CN" sz="8000" dirty="0">
                <a:cs typeface="Calibri" panose="020F0502020204030204" pitchFamily="34" charset="0"/>
              </a:rPr>
              <a:t>1,636 variant records </a:t>
            </a:r>
            <a:r>
              <a:rPr lang="en-US" sz="8000" dirty="0">
                <a:cs typeface="Calibri" panose="020F0502020204030204" pitchFamily="34" charset="0"/>
              </a:rPr>
              <a:t>across 602 animal species</a:t>
            </a:r>
          </a:p>
          <a:p>
            <a:pPr marL="0" indent="0" algn="ctr">
              <a:lnSpc>
                <a:spcPct val="120000"/>
              </a:lnSpc>
              <a:buFont typeface="Arial" pitchFamily="34" charset="0"/>
              <a:buNone/>
            </a:pPr>
            <a:r>
              <a:rPr lang="en-US" sz="8000" dirty="0">
                <a:cs typeface="Calibri" panose="020F0502020204030204" pitchFamily="34" charset="0"/>
              </a:rPr>
              <a:t>excluding humans and mice.</a:t>
            </a:r>
            <a:endParaRPr lang="en-US" dirty="0"/>
          </a:p>
        </p:txBody>
      </p:sp>
      <p:sp>
        <p:nvSpPr>
          <p:cNvPr id="393" name="文本框 392">
            <a:extLst>
              <a:ext uri="{FF2B5EF4-FFF2-40B4-BE49-F238E27FC236}">
                <a16:creationId xmlns:a16="http://schemas.microsoft.com/office/drawing/2014/main" id="{BBBF96C2-2B99-6A69-8829-A62F7B8A0647}"/>
              </a:ext>
            </a:extLst>
          </p:cNvPr>
          <p:cNvSpPr txBox="1"/>
          <p:nvPr/>
        </p:nvSpPr>
        <p:spPr>
          <a:xfrm>
            <a:off x="12272878" y="14141063"/>
            <a:ext cx="4951827" cy="369332"/>
          </a:xfrm>
          <a:prstGeom prst="rect">
            <a:avLst/>
          </a:prstGeom>
          <a:noFill/>
        </p:spPr>
        <p:txBody>
          <a:bodyPr wrap="square">
            <a:spAutoFit/>
          </a:bodyPr>
          <a:lstStyle/>
          <a:p>
            <a:pPr algn="ctr"/>
            <a:r>
              <a:rPr lang="en-US" altLang="zh-CN" sz="1800" b="1" dirty="0" err="1">
                <a:latin typeface="Calibri" panose="020F0502020204030204" pitchFamily="34" charset="0"/>
                <a:ea typeface="Calibri" panose="020F0502020204030204" pitchFamily="34" charset="0"/>
                <a:cs typeface="Calibri" panose="020F0502020204030204" pitchFamily="34" charset="0"/>
              </a:rPr>
              <a:t>OMIA_work</a:t>
            </a:r>
            <a:r>
              <a:rPr lang="en-US" altLang="zh-CN" sz="1800" b="1" dirty="0">
                <a:latin typeface="Calibri" panose="020F0502020204030204" pitchFamily="34" charset="0"/>
                <a:ea typeface="Calibri" panose="020F0502020204030204" pitchFamily="34" charset="0"/>
                <a:cs typeface="Calibri" panose="020F0502020204030204" pitchFamily="34" charset="0"/>
              </a:rPr>
              <a:t> dataset</a:t>
            </a:r>
            <a:endParaRPr lang="en-US" altLang="zh-CN" sz="1800" dirty="0">
              <a:latin typeface="Calibri" panose="020F0502020204030204" pitchFamily="34" charset="0"/>
              <a:ea typeface="Calibri" panose="020F0502020204030204" pitchFamily="34" charset="0"/>
              <a:cs typeface="Calibri" panose="020F0502020204030204" pitchFamily="34" charset="0"/>
            </a:endParaRPr>
          </a:p>
        </p:txBody>
      </p:sp>
      <p:pic>
        <p:nvPicPr>
          <p:cNvPr id="394" name="图片 393" descr="表格, Excel&#10;&#10;描述已自动生成">
            <a:extLst>
              <a:ext uri="{FF2B5EF4-FFF2-40B4-BE49-F238E27FC236}">
                <a16:creationId xmlns:a16="http://schemas.microsoft.com/office/drawing/2014/main" id="{51909049-C2C2-E1DE-298B-746E5F1F726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923362" y="11866571"/>
            <a:ext cx="5667790" cy="2188840"/>
          </a:xfrm>
          <a:prstGeom prst="rect">
            <a:avLst/>
          </a:prstGeom>
          <a:ln>
            <a:noFill/>
          </a:ln>
          <a:effectLst>
            <a:outerShdw blurRad="292100" dist="139700" dir="2700000" algn="tl" rotWithShape="0">
              <a:srgbClr val="333333">
                <a:alpha val="65000"/>
              </a:srgbClr>
            </a:outerShdw>
          </a:effectLst>
        </p:spPr>
      </p:pic>
      <p:sp>
        <p:nvSpPr>
          <p:cNvPr id="395" name="流程图: 过程 394">
            <a:extLst>
              <a:ext uri="{FF2B5EF4-FFF2-40B4-BE49-F238E27FC236}">
                <a16:creationId xmlns:a16="http://schemas.microsoft.com/office/drawing/2014/main" id="{58A8619E-F90D-6729-CACB-877630945AE4}"/>
              </a:ext>
            </a:extLst>
          </p:cNvPr>
          <p:cNvSpPr/>
          <p:nvPr/>
        </p:nvSpPr>
        <p:spPr>
          <a:xfrm>
            <a:off x="18110123" y="10791250"/>
            <a:ext cx="3177897" cy="1753398"/>
          </a:xfrm>
          <a:prstGeom prst="flowChartProcess">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u="sng" kern="100" dirty="0">
                <a:solidFill>
                  <a:schemeClr val="tx1"/>
                </a:solidFill>
                <a:effectLst/>
                <a:latin typeface="Courier New" panose="02070309020205020404" pitchFamily="49" charset="0"/>
                <a:ea typeface="DengXian" panose="02010600030101010101" pitchFamily="2" charset="-122"/>
                <a:cs typeface="Arial" panose="020B0604020202020204" pitchFamily="34" charset="0"/>
              </a:rPr>
              <a:t>Animal Protein Sequence</a:t>
            </a:r>
            <a:endParaRPr lang="en-US" altLang="zh-CN" sz="1600" b="1" u="sng" kern="100" dirty="0">
              <a:solidFill>
                <a:schemeClr val="tx1"/>
              </a:solidFill>
              <a:latin typeface="Courier New" panose="02070309020205020404" pitchFamily="49" charset="0"/>
              <a:ea typeface="DengXian" panose="02010600030101010101" pitchFamily="2" charset="-122"/>
              <a:cs typeface="Arial" panose="020B0604020202020204" pitchFamily="34" charset="0"/>
            </a:endParaRPr>
          </a:p>
          <a:p>
            <a:pPr algn="just"/>
            <a:r>
              <a:rPr lang="en-US" altLang="zh-CN" sz="1600" kern="100" dirty="0">
                <a:solidFill>
                  <a:schemeClr val="tx1"/>
                </a:solidFill>
                <a:effectLst/>
                <a:latin typeface="Courier New" panose="02070309020205020404" pitchFamily="49" charset="0"/>
                <a:ea typeface="DengXian" panose="02010600030101010101" pitchFamily="2" charset="-122"/>
                <a:cs typeface="Arial" panose="020B0604020202020204" pitchFamily="34" charset="0"/>
              </a:rPr>
              <a:t>EVTMVPGKGPSFPEPLREERDLERLRDPATVASE</a:t>
            </a:r>
            <a:r>
              <a:rPr lang="en-US" altLang="zh-CN" sz="1600" b="1" kern="100" dirty="0">
                <a:solidFill>
                  <a:srgbClr val="FF0000"/>
                </a:solidFill>
                <a:effectLst/>
                <a:latin typeface="Courier New" panose="02070309020205020404" pitchFamily="49" charset="0"/>
                <a:ea typeface="DengXian" panose="02010600030101010101" pitchFamily="2" charset="-122"/>
                <a:cs typeface="Arial" panose="020B0604020202020204" pitchFamily="34" charset="0"/>
              </a:rPr>
              <a:t>L</a:t>
            </a:r>
            <a:r>
              <a:rPr lang="en-US" altLang="zh-CN" sz="1600" kern="100" dirty="0">
                <a:solidFill>
                  <a:schemeClr val="tx1"/>
                </a:solidFill>
                <a:effectLst/>
                <a:latin typeface="Courier New" panose="02070309020205020404" pitchFamily="49" charset="0"/>
                <a:ea typeface="DengXian" panose="02010600030101010101" pitchFamily="2" charset="-122"/>
                <a:cs typeface="Arial" panose="020B0604020202020204" pitchFamily="34" charset="0"/>
              </a:rPr>
              <a:t>GYVFQAITLTRQQLAGRVPLIGFAGAPWTLMTYMVEGGGSSTMSQAKRWLYQRPQASHQL</a:t>
            </a:r>
            <a:endParaRPr lang="zh-CN" altLang="en-US" sz="1600" dirty="0">
              <a:solidFill>
                <a:schemeClr val="tx1"/>
              </a:solidFill>
            </a:endParaRPr>
          </a:p>
        </p:txBody>
      </p:sp>
      <p:sp>
        <p:nvSpPr>
          <p:cNvPr id="396" name="流程图: 过程 395">
            <a:extLst>
              <a:ext uri="{FF2B5EF4-FFF2-40B4-BE49-F238E27FC236}">
                <a16:creationId xmlns:a16="http://schemas.microsoft.com/office/drawing/2014/main" id="{4C1EEE07-6B40-D6E1-C7C7-9600C293921F}"/>
              </a:ext>
            </a:extLst>
          </p:cNvPr>
          <p:cNvSpPr/>
          <p:nvPr/>
        </p:nvSpPr>
        <p:spPr>
          <a:xfrm>
            <a:off x="23695050" y="10815268"/>
            <a:ext cx="3177897" cy="1724119"/>
          </a:xfrm>
          <a:prstGeom prst="flowChartProcess">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u="sng" kern="100" dirty="0">
                <a:solidFill>
                  <a:schemeClr val="tx1"/>
                </a:solidFill>
                <a:effectLst/>
                <a:latin typeface="Courier New" panose="02070309020205020404" pitchFamily="49" charset="0"/>
                <a:ea typeface="DengXian" panose="02010600030101010101" pitchFamily="2" charset="-122"/>
                <a:cs typeface="Arial" panose="020B0604020202020204" pitchFamily="34" charset="0"/>
              </a:rPr>
              <a:t>Human Homologous </a:t>
            </a:r>
          </a:p>
          <a:p>
            <a:pPr algn="ctr"/>
            <a:r>
              <a:rPr lang="en-US" altLang="zh-CN" sz="1600" b="1" u="sng" kern="100" dirty="0">
                <a:solidFill>
                  <a:schemeClr val="tx1"/>
                </a:solidFill>
                <a:effectLst/>
                <a:latin typeface="Courier New" panose="02070309020205020404" pitchFamily="49" charset="0"/>
                <a:ea typeface="DengXian" panose="02010600030101010101" pitchFamily="2" charset="-122"/>
                <a:cs typeface="Arial" panose="020B0604020202020204" pitchFamily="34" charset="0"/>
              </a:rPr>
              <a:t>Protein Sequence</a:t>
            </a:r>
            <a:endParaRPr lang="en-US" altLang="zh-CN" sz="1600" b="1" u="sng" kern="100" dirty="0">
              <a:solidFill>
                <a:schemeClr val="tx1"/>
              </a:solidFill>
              <a:latin typeface="Courier New" panose="02070309020205020404" pitchFamily="49" charset="0"/>
              <a:ea typeface="DengXian" panose="02010600030101010101" pitchFamily="2" charset="-122"/>
              <a:cs typeface="Arial" panose="020B0604020202020204" pitchFamily="34" charset="0"/>
            </a:endParaRPr>
          </a:p>
          <a:p>
            <a:pPr algn="just"/>
            <a:r>
              <a:rPr lang="en-US" altLang="zh-CN" sz="1600" kern="100" dirty="0">
                <a:solidFill>
                  <a:schemeClr val="accent2">
                    <a:lumMod val="75000"/>
                  </a:schemeClr>
                </a:solidFill>
                <a:effectLst/>
                <a:latin typeface="Courier New" panose="02070309020205020404" pitchFamily="49" charset="0"/>
                <a:ea typeface="DengXian" panose="02010600030101010101" pitchFamily="2" charset="-122"/>
                <a:cs typeface="Arial" panose="020B0604020202020204" pitchFamily="34" charset="0"/>
              </a:rPr>
              <a:t>EVTMVPGKGPSFPEPLREEQDLERLRDPEVVASE</a:t>
            </a:r>
            <a:r>
              <a:rPr lang="en-US" altLang="zh-CN" sz="1600" b="1" kern="100" dirty="0">
                <a:solidFill>
                  <a:srgbClr val="FF0000"/>
                </a:solidFill>
                <a:effectLst/>
                <a:latin typeface="Courier New" panose="02070309020205020404" pitchFamily="49" charset="0"/>
                <a:ea typeface="DengXian" panose="02010600030101010101" pitchFamily="2" charset="-122"/>
                <a:cs typeface="Arial" panose="020B0604020202020204" pitchFamily="34" charset="0"/>
              </a:rPr>
              <a:t>L</a:t>
            </a:r>
            <a:r>
              <a:rPr lang="en-US" altLang="zh-CN" sz="1600" kern="100" dirty="0">
                <a:solidFill>
                  <a:schemeClr val="accent2">
                    <a:lumMod val="75000"/>
                  </a:schemeClr>
                </a:solidFill>
                <a:effectLst/>
                <a:latin typeface="Courier New" panose="02070309020205020404" pitchFamily="49" charset="0"/>
                <a:ea typeface="DengXian" panose="02010600030101010101" pitchFamily="2" charset="-122"/>
                <a:cs typeface="Arial" panose="020B0604020202020204" pitchFamily="34" charset="0"/>
              </a:rPr>
              <a:t>GYVFQAITLTRQRLAGRVPLIGFAGAPWTLMTYMVEGGGSSTMAQAKRWLYQRPQASHQL</a:t>
            </a:r>
            <a:endParaRPr lang="zh-CN" altLang="en-US" sz="1600" dirty="0">
              <a:solidFill>
                <a:schemeClr val="accent2">
                  <a:lumMod val="75000"/>
                </a:schemeClr>
              </a:solidFill>
            </a:endParaRPr>
          </a:p>
        </p:txBody>
      </p:sp>
      <p:sp>
        <p:nvSpPr>
          <p:cNvPr id="397" name="流程图: 决策 396">
            <a:extLst>
              <a:ext uri="{FF2B5EF4-FFF2-40B4-BE49-F238E27FC236}">
                <a16:creationId xmlns:a16="http://schemas.microsoft.com/office/drawing/2014/main" id="{707E504F-5D3F-A0C6-BD54-0A27C936FB98}"/>
              </a:ext>
            </a:extLst>
          </p:cNvPr>
          <p:cNvSpPr/>
          <p:nvPr/>
        </p:nvSpPr>
        <p:spPr>
          <a:xfrm>
            <a:off x="20780758" y="8931168"/>
            <a:ext cx="3427074" cy="1724119"/>
          </a:xfrm>
          <a:prstGeom prst="flowChartDecision">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Calibri" panose="020F0502020204030204" pitchFamily="34" charset="0"/>
                <a:ea typeface="Calibri" panose="020F0502020204030204" pitchFamily="34" charset="0"/>
                <a:cs typeface="Calibri" panose="020F0502020204030204" pitchFamily="34" charset="0"/>
              </a:rPr>
              <a:t>Sequence Alignment</a:t>
            </a:r>
            <a:endParaRPr lang="zh-CN" altLang="en-US" sz="2800" b="1" dirty="0">
              <a:solidFill>
                <a:schemeClr val="tx1"/>
              </a:solidFill>
              <a:latin typeface="Calibri" panose="020F0502020204030204" pitchFamily="34" charset="0"/>
              <a:cs typeface="Calibri" panose="020F0502020204030204" pitchFamily="34" charset="0"/>
            </a:endParaRPr>
          </a:p>
        </p:txBody>
      </p:sp>
      <p:sp>
        <p:nvSpPr>
          <p:cNvPr id="398" name="流程图: 过程 397">
            <a:extLst>
              <a:ext uri="{FF2B5EF4-FFF2-40B4-BE49-F238E27FC236}">
                <a16:creationId xmlns:a16="http://schemas.microsoft.com/office/drawing/2014/main" id="{2A4556EB-B071-A109-44E8-C12AB9B0096B}"/>
              </a:ext>
            </a:extLst>
          </p:cNvPr>
          <p:cNvSpPr/>
          <p:nvPr/>
        </p:nvSpPr>
        <p:spPr>
          <a:xfrm>
            <a:off x="19305240" y="5865054"/>
            <a:ext cx="6347116" cy="2661075"/>
          </a:xfrm>
          <a:prstGeom prst="flowChartProcess">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u="sng" kern="100" dirty="0">
                <a:solidFill>
                  <a:schemeClr val="tx1"/>
                </a:solidFill>
                <a:effectLst/>
                <a:latin typeface="Courier New" panose="02070309020205020404" pitchFamily="49" charset="0"/>
                <a:ea typeface="DengXian" panose="02010600030101010101" pitchFamily="2" charset="-122"/>
                <a:cs typeface="Arial" panose="020B0604020202020204" pitchFamily="34" charset="0"/>
              </a:rPr>
              <a:t>A</a:t>
            </a:r>
            <a:r>
              <a:rPr lang="en-US" altLang="zh-CN" sz="2000" b="1" u="sng" kern="100" dirty="0">
                <a:solidFill>
                  <a:schemeClr val="tx1"/>
                </a:solidFill>
                <a:latin typeface="Courier New" panose="02070309020205020404" pitchFamily="49" charset="0"/>
                <a:ea typeface="DengXian" panose="02010600030101010101" pitchFamily="2" charset="-122"/>
                <a:cs typeface="Arial" panose="020B0604020202020204" pitchFamily="34" charset="0"/>
              </a:rPr>
              <a:t>l</a:t>
            </a:r>
            <a:r>
              <a:rPr lang="en-US" altLang="zh-CN" sz="2000" b="1" u="sng" kern="100" dirty="0">
                <a:solidFill>
                  <a:schemeClr val="tx1"/>
                </a:solidFill>
                <a:effectLst/>
                <a:latin typeface="Courier New" panose="02070309020205020404" pitchFamily="49" charset="0"/>
                <a:ea typeface="DengXian" panose="02010600030101010101" pitchFamily="2" charset="-122"/>
                <a:cs typeface="Arial" panose="020B0604020202020204" pitchFamily="34" charset="0"/>
              </a:rPr>
              <a:t>igned Protein Sequences</a:t>
            </a:r>
          </a:p>
          <a:p>
            <a:pPr algn="ctr"/>
            <a:endParaRPr lang="en-US" altLang="zh-CN" sz="1600" kern="100" dirty="0">
              <a:solidFill>
                <a:schemeClr val="tx1"/>
              </a:solidFill>
              <a:latin typeface="Courier New" panose="02070309020205020404" pitchFamily="49" charset="0"/>
              <a:ea typeface="DengXian" panose="02010600030101010101" pitchFamily="2" charset="-122"/>
              <a:cs typeface="Arial" panose="020B0604020202020204" pitchFamily="34" charset="0"/>
            </a:endParaRPr>
          </a:p>
          <a:p>
            <a:pPr algn="just"/>
            <a:r>
              <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Animal: </a:t>
            </a:r>
            <a:r>
              <a:rPr lang="en-US" altLang="zh-CN" sz="1600" kern="100" dirty="0" err="1">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EVTMVPGKGPSFPEPLREE</a:t>
            </a:r>
            <a:r>
              <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a:t>
            </a:r>
            <a:r>
              <a:rPr lang="en-US" altLang="zh-CN" sz="1600" kern="100" dirty="0" err="1">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RDLERLR</a:t>
            </a:r>
            <a:r>
              <a:rPr lang="en-US" altLang="zh-CN" sz="1600" kern="100" dirty="0" err="1">
                <a:solidFill>
                  <a:schemeClr val="tx1"/>
                </a:solidFill>
                <a:latin typeface="Courier New" panose="02070309020205020404" pitchFamily="49" charset="0"/>
                <a:ea typeface="DengXian" panose="02010600030101010101" pitchFamily="2" charset="-122"/>
                <a:cs typeface="Courier New" panose="02070309020205020404" pitchFamily="49" charset="0"/>
              </a:rPr>
              <a:t>DP</a:t>
            </a:r>
            <a:r>
              <a:rPr lang="en-US" altLang="zh-CN" sz="1600" kern="100" dirty="0">
                <a:solidFill>
                  <a:schemeClr val="tx1"/>
                </a:solidFill>
                <a:latin typeface="Courier New" panose="02070309020205020404" pitchFamily="49" charset="0"/>
                <a:ea typeface="DengXian" panose="02010600030101010101" pitchFamily="2" charset="-122"/>
                <a:cs typeface="Courier New" panose="02070309020205020404" pitchFamily="49" charset="0"/>
              </a:rPr>
              <a:t>-ATV-AS</a:t>
            </a:r>
            <a:endPar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endParaRPr>
          </a:p>
          <a:p>
            <a:pPr algn="just"/>
            <a:r>
              <a:rPr lang="en-US" altLang="zh-CN" sz="1600" kern="100" dirty="0">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Human:  </a:t>
            </a:r>
            <a:r>
              <a:rPr lang="en-US" altLang="zh-CN" sz="1600" kern="100" dirty="0" err="1">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EVTMVPGKGPSFPEPLREEQ</a:t>
            </a:r>
            <a:r>
              <a:rPr lang="en-US" altLang="zh-CN" sz="1600" kern="100" dirty="0">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a:t>
            </a:r>
            <a:r>
              <a:rPr lang="en-US" altLang="zh-CN" sz="1600" kern="100" dirty="0" err="1">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DLER</a:t>
            </a:r>
            <a:r>
              <a:rPr lang="en-US" altLang="zh-CN" sz="1600" kern="100" dirty="0" err="1">
                <a:solidFill>
                  <a:schemeClr val="accent2">
                    <a:lumMod val="75000"/>
                  </a:schemeClr>
                </a:solidFill>
                <a:effectLst/>
                <a:latin typeface="Courier New" panose="02070309020205020404" pitchFamily="49" charset="0"/>
                <a:ea typeface="DengXian" panose="02010600030101010101" pitchFamily="2" charset="-122"/>
                <a:cs typeface="Courier New" panose="02070309020205020404" pitchFamily="49" charset="0"/>
              </a:rPr>
              <a:t>LR</a:t>
            </a:r>
            <a:r>
              <a:rPr lang="en-US" altLang="zh-CN" sz="1600" kern="100" dirty="0" err="1">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DPE</a:t>
            </a:r>
            <a:r>
              <a:rPr lang="en-US" altLang="zh-CN" sz="1600" kern="100" dirty="0">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--VVAS</a:t>
            </a:r>
          </a:p>
          <a:p>
            <a:pPr algn="just"/>
            <a:r>
              <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        *******************  ********   * ** </a:t>
            </a:r>
            <a:endParaRPr lang="en-US" altLang="zh-CN" sz="1600" kern="100" dirty="0">
              <a:solidFill>
                <a:schemeClr val="tx1"/>
              </a:solidFill>
              <a:latin typeface="Courier New" panose="02070309020205020404" pitchFamily="49" charset="0"/>
              <a:ea typeface="DengXian" panose="02010600030101010101" pitchFamily="2" charset="-122"/>
              <a:cs typeface="Courier New" panose="02070309020205020404" pitchFamily="49" charset="0"/>
            </a:endParaRPr>
          </a:p>
          <a:p>
            <a:pPr algn="just"/>
            <a:r>
              <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Animal: </a:t>
            </a:r>
            <a:r>
              <a:rPr lang="en-US" altLang="zh-CN" sz="1600" kern="100" dirty="0" err="1">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E</a:t>
            </a:r>
            <a:r>
              <a:rPr lang="en-US" altLang="zh-CN" sz="1600" b="1" kern="100" dirty="0" err="1">
                <a:solidFill>
                  <a:srgbClr val="FF0000"/>
                </a:solidFill>
                <a:effectLst/>
                <a:latin typeface="Courier New" panose="02070309020205020404" pitchFamily="49" charset="0"/>
                <a:ea typeface="DengXian" panose="02010600030101010101" pitchFamily="2" charset="-122"/>
                <a:cs typeface="Courier New" panose="02070309020205020404" pitchFamily="49" charset="0"/>
              </a:rPr>
              <a:t>L</a:t>
            </a:r>
            <a:r>
              <a:rPr lang="en-US" altLang="zh-CN" sz="1600" kern="100" dirty="0" err="1">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GYVFQAITLTRQ-QLA</a:t>
            </a:r>
            <a:r>
              <a:rPr lang="en-US" altLang="zh-CN" sz="1600" kern="100" dirty="0" err="1">
                <a:solidFill>
                  <a:schemeClr val="tx1"/>
                </a:solidFill>
                <a:latin typeface="Courier New" panose="02070309020205020404" pitchFamily="49" charset="0"/>
                <a:ea typeface="DengXian" panose="02010600030101010101" pitchFamily="2" charset="-122"/>
                <a:cs typeface="Courier New" panose="02070309020205020404" pitchFamily="49" charset="0"/>
              </a:rPr>
              <a:t>GRVPLIGFAGAPWTLMTY</a:t>
            </a:r>
            <a:endPar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endParaRPr>
          </a:p>
          <a:p>
            <a:pPr algn="just"/>
            <a:r>
              <a:rPr lang="en-US" altLang="zh-CN" sz="1600" kern="100" dirty="0">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Human:  </a:t>
            </a:r>
            <a:r>
              <a:rPr lang="en-US" altLang="zh-CN" sz="1600" kern="100" dirty="0" err="1">
                <a:solidFill>
                  <a:schemeClr val="accent2">
                    <a:lumMod val="75000"/>
                  </a:schemeClr>
                </a:solidFill>
                <a:effectLst/>
                <a:latin typeface="Courier New" panose="02070309020205020404" pitchFamily="49" charset="0"/>
                <a:ea typeface="DengXian" panose="02010600030101010101" pitchFamily="2" charset="-122"/>
                <a:cs typeface="Courier New" panose="02070309020205020404" pitchFamily="49" charset="0"/>
              </a:rPr>
              <a:t>E</a:t>
            </a:r>
            <a:r>
              <a:rPr lang="en-US" altLang="zh-CN" sz="1600" b="1" kern="100" dirty="0" err="1">
                <a:solidFill>
                  <a:srgbClr val="FF0000"/>
                </a:solidFill>
                <a:effectLst/>
                <a:latin typeface="Courier New" panose="02070309020205020404" pitchFamily="49" charset="0"/>
                <a:ea typeface="DengXian" panose="02010600030101010101" pitchFamily="2" charset="-122"/>
                <a:cs typeface="Courier New" panose="02070309020205020404" pitchFamily="49" charset="0"/>
              </a:rPr>
              <a:t>L</a:t>
            </a:r>
            <a:r>
              <a:rPr lang="en-US" altLang="zh-CN" sz="1600" kern="100" dirty="0" err="1">
                <a:solidFill>
                  <a:schemeClr val="accent2">
                    <a:lumMod val="75000"/>
                  </a:schemeClr>
                </a:solidFill>
                <a:effectLst/>
                <a:latin typeface="Courier New" panose="02070309020205020404" pitchFamily="49" charset="0"/>
                <a:ea typeface="DengXian" panose="02010600030101010101" pitchFamily="2" charset="-122"/>
                <a:cs typeface="Courier New" panose="02070309020205020404" pitchFamily="49" charset="0"/>
              </a:rPr>
              <a:t>GYVFQAITLTRQR-LA</a:t>
            </a:r>
            <a:r>
              <a:rPr lang="en-US" altLang="zh-CN" sz="1600" kern="100" dirty="0" err="1">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GRVPLIGFAGAPWTLMTY</a:t>
            </a:r>
            <a:endParaRPr lang="en-US" altLang="zh-CN" sz="1600" kern="100" dirty="0">
              <a:solidFill>
                <a:schemeClr val="accent2">
                  <a:lumMod val="75000"/>
                </a:schemeClr>
              </a:solidFill>
              <a:effectLst/>
              <a:latin typeface="Courier New" panose="02070309020205020404" pitchFamily="49" charset="0"/>
              <a:ea typeface="DengXian" panose="02010600030101010101" pitchFamily="2" charset="-122"/>
              <a:cs typeface="Courier New" panose="02070309020205020404" pitchFamily="49" charset="0"/>
            </a:endParaRPr>
          </a:p>
          <a:p>
            <a:pPr algn="just"/>
            <a:r>
              <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        ****************  **</a:t>
            </a:r>
            <a:r>
              <a:rPr lang="en-US" altLang="zh-CN" sz="1600" kern="100" dirty="0">
                <a:solidFill>
                  <a:schemeClr val="tx1"/>
                </a:solidFill>
                <a:latin typeface="Courier New" panose="02070309020205020404" pitchFamily="49" charset="0"/>
                <a:ea typeface="DengXian" panose="02010600030101010101" pitchFamily="2" charset="-122"/>
                <a:cs typeface="Courier New" panose="02070309020205020404" pitchFamily="49" charset="0"/>
              </a:rPr>
              <a:t>****************</a:t>
            </a:r>
          </a:p>
          <a:p>
            <a:pPr algn="just"/>
            <a:r>
              <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Animal: </a:t>
            </a:r>
            <a:r>
              <a:rPr lang="en-US" altLang="zh-CN" sz="1600" kern="100" dirty="0" err="1">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MVEGGGSST</a:t>
            </a:r>
            <a:r>
              <a:rPr lang="en-US" altLang="zh-CN" sz="1600" kern="100" dirty="0" err="1">
                <a:solidFill>
                  <a:schemeClr val="tx1"/>
                </a:solidFill>
                <a:latin typeface="Courier New" panose="02070309020205020404" pitchFamily="49" charset="0"/>
                <a:ea typeface="DengXian" panose="02010600030101010101" pitchFamily="2" charset="-122"/>
                <a:cs typeface="Courier New" panose="02070309020205020404" pitchFamily="49" charset="0"/>
              </a:rPr>
              <a:t>M-SQAKRWLYQRPQASHQL</a:t>
            </a:r>
            <a:endPar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endParaRPr>
          </a:p>
          <a:p>
            <a:pPr algn="just"/>
            <a:r>
              <a:rPr lang="en-US" altLang="zh-CN" sz="1600" kern="100" dirty="0">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Human:  </a:t>
            </a:r>
            <a:r>
              <a:rPr lang="en-US" altLang="zh-CN" sz="1600" kern="100" dirty="0" err="1">
                <a:solidFill>
                  <a:schemeClr val="accent2">
                    <a:lumMod val="75000"/>
                  </a:schemeClr>
                </a:solidFill>
                <a:effectLst/>
                <a:latin typeface="Courier New" panose="02070309020205020404" pitchFamily="49" charset="0"/>
                <a:ea typeface="DengXian" panose="02010600030101010101" pitchFamily="2" charset="-122"/>
                <a:cs typeface="Courier New" panose="02070309020205020404" pitchFamily="49" charset="0"/>
              </a:rPr>
              <a:t>MVEGGGSST</a:t>
            </a:r>
            <a:r>
              <a:rPr lang="en-US" altLang="zh-CN" sz="1600" kern="100" dirty="0" err="1">
                <a:solidFill>
                  <a:schemeClr val="accent2">
                    <a:lumMod val="75000"/>
                  </a:schemeClr>
                </a:solidFill>
                <a:latin typeface="Courier New" panose="02070309020205020404" pitchFamily="49" charset="0"/>
                <a:ea typeface="DengXian" panose="02010600030101010101" pitchFamily="2" charset="-122"/>
                <a:cs typeface="Courier New" panose="02070309020205020404" pitchFamily="49" charset="0"/>
              </a:rPr>
              <a:t>MA-QAKRWLYQRPQASHQL</a:t>
            </a:r>
            <a:endParaRPr lang="en-US" altLang="zh-CN" sz="1600" kern="100" dirty="0">
              <a:solidFill>
                <a:schemeClr val="accent2">
                  <a:lumMod val="75000"/>
                </a:schemeClr>
              </a:solidFill>
              <a:effectLst/>
              <a:latin typeface="Courier New" panose="02070309020205020404" pitchFamily="49" charset="0"/>
              <a:ea typeface="DengXian" panose="02010600030101010101" pitchFamily="2" charset="-122"/>
              <a:cs typeface="Courier New" panose="02070309020205020404" pitchFamily="49" charset="0"/>
            </a:endParaRPr>
          </a:p>
          <a:p>
            <a:pPr algn="just"/>
            <a:r>
              <a:rPr lang="en-US" altLang="zh-CN" sz="16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        **********</a:t>
            </a:r>
            <a:r>
              <a:rPr lang="en-US" altLang="zh-CN" sz="1600" kern="100" dirty="0">
                <a:solidFill>
                  <a:schemeClr val="tx1"/>
                </a:solidFill>
                <a:latin typeface="Courier New" panose="02070309020205020404" pitchFamily="49" charset="0"/>
                <a:ea typeface="DengXian" panose="02010600030101010101" pitchFamily="2" charset="-122"/>
                <a:cs typeface="Courier New" panose="02070309020205020404" pitchFamily="49" charset="0"/>
              </a:rPr>
              <a:t>  **************** </a:t>
            </a:r>
            <a:r>
              <a:rPr lang="en-US" altLang="zh-CN" sz="12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      </a:t>
            </a:r>
            <a:endParaRPr lang="zh-CN" altLang="zh-CN" sz="1200" kern="100" dirty="0">
              <a:solidFill>
                <a:schemeClr val="tx1"/>
              </a:solidFill>
              <a:effectLst/>
              <a:latin typeface="Courier New" panose="02070309020205020404" pitchFamily="49" charset="0"/>
              <a:ea typeface="DengXian" panose="02010600030101010101" pitchFamily="2" charset="-122"/>
              <a:cs typeface="Courier New" panose="02070309020205020404" pitchFamily="49" charset="0"/>
            </a:endParaRPr>
          </a:p>
        </p:txBody>
      </p:sp>
      <p:cxnSp>
        <p:nvCxnSpPr>
          <p:cNvPr id="399" name="连接符: 肘形 398">
            <a:extLst>
              <a:ext uri="{FF2B5EF4-FFF2-40B4-BE49-F238E27FC236}">
                <a16:creationId xmlns:a16="http://schemas.microsoft.com/office/drawing/2014/main" id="{DB46BCD1-C3EF-80A1-E23E-96E7D2CE4247}"/>
              </a:ext>
            </a:extLst>
          </p:cNvPr>
          <p:cNvCxnSpPr>
            <a:cxnSpLocks/>
            <a:stCxn id="395" idx="0"/>
            <a:endCxn id="397" idx="1"/>
          </p:cNvCxnSpPr>
          <p:nvPr/>
        </p:nvCxnSpPr>
        <p:spPr>
          <a:xfrm rot="5400000" flipH="1" flipV="1">
            <a:off x="19740904" y="9751396"/>
            <a:ext cx="998022" cy="10816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0" name="连接符: 肘形 399">
            <a:extLst>
              <a:ext uri="{FF2B5EF4-FFF2-40B4-BE49-F238E27FC236}">
                <a16:creationId xmlns:a16="http://schemas.microsoft.com/office/drawing/2014/main" id="{89DDEBB2-3452-4D54-5FB9-33A6C7078FC6}"/>
              </a:ext>
            </a:extLst>
          </p:cNvPr>
          <p:cNvCxnSpPr>
            <a:cxnSpLocks/>
            <a:stCxn id="396" idx="0"/>
            <a:endCxn id="397" idx="3"/>
          </p:cNvCxnSpPr>
          <p:nvPr/>
        </p:nvCxnSpPr>
        <p:spPr>
          <a:xfrm rot="16200000" flipV="1">
            <a:off x="24234896" y="9766164"/>
            <a:ext cx="1022040" cy="107616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1" name="流程图: 决策 400">
            <a:extLst>
              <a:ext uri="{FF2B5EF4-FFF2-40B4-BE49-F238E27FC236}">
                <a16:creationId xmlns:a16="http://schemas.microsoft.com/office/drawing/2014/main" id="{EA2916D1-71DD-27B1-F466-34BB1B4A916A}"/>
              </a:ext>
            </a:extLst>
          </p:cNvPr>
          <p:cNvSpPr/>
          <p:nvPr/>
        </p:nvSpPr>
        <p:spPr>
          <a:xfrm>
            <a:off x="28349154" y="8120375"/>
            <a:ext cx="3313261" cy="1987731"/>
          </a:xfrm>
          <a:prstGeom prst="flowChartDecision">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404040"/>
                </a:solidFill>
                <a:latin typeface="Calibri" panose="020F0502020204030204" pitchFamily="34" charset="0"/>
                <a:ea typeface="Calibri" panose="020F0502020204030204" pitchFamily="34" charset="0"/>
                <a:cs typeface="Calibri" panose="020F0502020204030204" pitchFamily="34" charset="0"/>
              </a:rPr>
              <a:t>Human</a:t>
            </a:r>
          </a:p>
          <a:p>
            <a:pPr algn="ctr"/>
            <a:r>
              <a:rPr lang="en-US" altLang="zh-CN" sz="2800" b="1" i="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G</a:t>
            </a:r>
            <a:r>
              <a:rPr lang="en-US" altLang="zh-CN" sz="2800" b="1" dirty="0">
                <a:solidFill>
                  <a:srgbClr val="404040"/>
                </a:solidFill>
                <a:latin typeface="Calibri" panose="020F0502020204030204" pitchFamily="34" charset="0"/>
                <a:ea typeface="Calibri" panose="020F0502020204030204" pitchFamily="34" charset="0"/>
                <a:cs typeface="Calibri" panose="020F0502020204030204" pitchFamily="34" charset="0"/>
              </a:rPr>
              <a:t>enomic</a:t>
            </a:r>
            <a:r>
              <a:rPr lang="en-US" altLang="zh-CN" sz="2800" b="1" i="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 </a:t>
            </a:r>
            <a:r>
              <a:rPr lang="en-US" altLang="zh-CN" sz="2800" b="1" dirty="0">
                <a:solidFill>
                  <a:srgbClr val="404040"/>
                </a:solidFill>
                <a:latin typeface="Calibri" panose="020F0502020204030204" pitchFamily="34" charset="0"/>
                <a:ea typeface="Calibri" panose="020F0502020204030204" pitchFamily="34" charset="0"/>
                <a:cs typeface="Calibri" panose="020F0502020204030204" pitchFamily="34" charset="0"/>
              </a:rPr>
              <a:t>tools</a:t>
            </a:r>
          </a:p>
        </p:txBody>
      </p:sp>
      <p:sp>
        <p:nvSpPr>
          <p:cNvPr id="403" name="流程图: 过程 402">
            <a:extLst>
              <a:ext uri="{FF2B5EF4-FFF2-40B4-BE49-F238E27FC236}">
                <a16:creationId xmlns:a16="http://schemas.microsoft.com/office/drawing/2014/main" id="{70485D9F-6332-F9CD-4D3A-DFBE63DE40D4}"/>
              </a:ext>
            </a:extLst>
          </p:cNvPr>
          <p:cNvSpPr/>
          <p:nvPr/>
        </p:nvSpPr>
        <p:spPr>
          <a:xfrm>
            <a:off x="28649262" y="10572642"/>
            <a:ext cx="2756671" cy="1316962"/>
          </a:xfrm>
          <a:prstGeom prst="flowChartProcess">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500" b="0" i="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Pathogenicity </a:t>
            </a:r>
            <a:r>
              <a:rPr lang="en-US" altLang="zh-CN" sz="2500" dirty="0">
                <a:solidFill>
                  <a:srgbClr val="404040"/>
                </a:solidFill>
                <a:latin typeface="Calibri" panose="020F0502020204030204" pitchFamily="34" charset="0"/>
                <a:ea typeface="Calibri" panose="020F0502020204030204" pitchFamily="34" charset="0"/>
                <a:cs typeface="Calibri" panose="020F0502020204030204" pitchFamily="34" charset="0"/>
              </a:rPr>
              <a:t>Prediction</a:t>
            </a:r>
          </a:p>
          <a:p>
            <a:pPr algn="ctr"/>
            <a:r>
              <a:rPr lang="en-US" altLang="zh-CN" sz="2500" dirty="0">
                <a:solidFill>
                  <a:srgbClr val="404040"/>
                </a:solidFill>
                <a:latin typeface="Calibri" panose="020F0502020204030204" pitchFamily="34" charset="0"/>
                <a:ea typeface="Calibri" panose="020F0502020204030204" pitchFamily="34" charset="0"/>
                <a:cs typeface="Calibri" panose="020F0502020204030204" pitchFamily="34" charset="0"/>
              </a:rPr>
              <a:t>Output</a:t>
            </a:r>
            <a:endParaRPr lang="zh-CN" altLang="en-US" sz="2500" dirty="0">
              <a:solidFill>
                <a:schemeClr val="tx1"/>
              </a:solidFill>
            </a:endParaRPr>
          </a:p>
        </p:txBody>
      </p:sp>
      <p:cxnSp>
        <p:nvCxnSpPr>
          <p:cNvPr id="407" name="直接箭头连接符 406">
            <a:extLst>
              <a:ext uri="{FF2B5EF4-FFF2-40B4-BE49-F238E27FC236}">
                <a16:creationId xmlns:a16="http://schemas.microsoft.com/office/drawing/2014/main" id="{614E85C7-6174-4E2B-1B82-22E6D24BA067}"/>
              </a:ext>
            </a:extLst>
          </p:cNvPr>
          <p:cNvCxnSpPr>
            <a:cxnSpLocks/>
            <a:stCxn id="397" idx="0"/>
            <a:endCxn id="398" idx="2"/>
          </p:cNvCxnSpPr>
          <p:nvPr/>
        </p:nvCxnSpPr>
        <p:spPr>
          <a:xfrm flipH="1" flipV="1">
            <a:off x="22478798" y="8526129"/>
            <a:ext cx="15497" cy="4050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08" name="流程图: 决策 407">
            <a:extLst>
              <a:ext uri="{FF2B5EF4-FFF2-40B4-BE49-F238E27FC236}">
                <a16:creationId xmlns:a16="http://schemas.microsoft.com/office/drawing/2014/main" id="{8B850C20-DD70-6F23-0EEB-2A79FFAE4CB4}"/>
              </a:ext>
            </a:extLst>
          </p:cNvPr>
          <p:cNvSpPr/>
          <p:nvPr/>
        </p:nvSpPr>
        <p:spPr>
          <a:xfrm>
            <a:off x="27957415" y="12395379"/>
            <a:ext cx="4176724" cy="1808910"/>
          </a:xfrm>
          <a:prstGeom prst="flowChartDecision">
            <a:avLst/>
          </a:prstGeom>
          <a:solidFill>
            <a:srgbClr val="FFFF0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404040"/>
                </a:solidFill>
                <a:latin typeface="Calibri" panose="020F0502020204030204" pitchFamily="34" charset="0"/>
                <a:ea typeface="Calibri" panose="020F0502020204030204" pitchFamily="34" charset="0"/>
                <a:cs typeface="Calibri" panose="020F0502020204030204" pitchFamily="34" charset="0"/>
              </a:rPr>
              <a:t>Prediction Performance</a:t>
            </a:r>
          </a:p>
          <a:p>
            <a:pPr algn="ctr"/>
            <a:r>
              <a:rPr lang="en-US" altLang="zh-CN" sz="2500" b="1" dirty="0">
                <a:solidFill>
                  <a:srgbClr val="404040"/>
                </a:solidFill>
                <a:latin typeface="Calibri" panose="020F0502020204030204" pitchFamily="34" charset="0"/>
                <a:ea typeface="Calibri" panose="020F0502020204030204" pitchFamily="34" charset="0"/>
                <a:cs typeface="Calibri" panose="020F0502020204030204" pitchFamily="34" charset="0"/>
              </a:rPr>
              <a:t>Analyses</a:t>
            </a:r>
          </a:p>
        </p:txBody>
      </p:sp>
      <p:cxnSp>
        <p:nvCxnSpPr>
          <p:cNvPr id="409" name="直接箭头连接符 408">
            <a:extLst>
              <a:ext uri="{FF2B5EF4-FFF2-40B4-BE49-F238E27FC236}">
                <a16:creationId xmlns:a16="http://schemas.microsoft.com/office/drawing/2014/main" id="{74F5BE72-5A88-091B-F4D0-6EE079F9E69C}"/>
              </a:ext>
            </a:extLst>
          </p:cNvPr>
          <p:cNvCxnSpPr>
            <a:cxnSpLocks/>
            <a:stCxn id="412" idx="2"/>
            <a:endCxn id="401" idx="0"/>
          </p:cNvCxnSpPr>
          <p:nvPr/>
        </p:nvCxnSpPr>
        <p:spPr>
          <a:xfrm>
            <a:off x="29997481" y="7674765"/>
            <a:ext cx="8304" cy="4456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0" name="直接箭头连接符 409">
            <a:extLst>
              <a:ext uri="{FF2B5EF4-FFF2-40B4-BE49-F238E27FC236}">
                <a16:creationId xmlns:a16="http://schemas.microsoft.com/office/drawing/2014/main" id="{00D1B6BB-437A-3448-6354-17DCEB5DCD0B}"/>
              </a:ext>
            </a:extLst>
          </p:cNvPr>
          <p:cNvCxnSpPr>
            <a:cxnSpLocks/>
            <a:stCxn id="401" idx="2"/>
            <a:endCxn id="403" idx="0"/>
          </p:cNvCxnSpPr>
          <p:nvPr/>
        </p:nvCxnSpPr>
        <p:spPr>
          <a:xfrm>
            <a:off x="30005785" y="10108106"/>
            <a:ext cx="21813" cy="4645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1" name="直接箭头连接符 410">
            <a:extLst>
              <a:ext uri="{FF2B5EF4-FFF2-40B4-BE49-F238E27FC236}">
                <a16:creationId xmlns:a16="http://schemas.microsoft.com/office/drawing/2014/main" id="{1F9EF55E-3782-D002-E5A0-4937491271A2}"/>
              </a:ext>
            </a:extLst>
          </p:cNvPr>
          <p:cNvCxnSpPr>
            <a:cxnSpLocks/>
            <a:stCxn id="403" idx="2"/>
            <a:endCxn id="408" idx="0"/>
          </p:cNvCxnSpPr>
          <p:nvPr/>
        </p:nvCxnSpPr>
        <p:spPr>
          <a:xfrm>
            <a:off x="30027598" y="11889604"/>
            <a:ext cx="18179" cy="505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12" name="流程图: 过程 411">
            <a:extLst>
              <a:ext uri="{FF2B5EF4-FFF2-40B4-BE49-F238E27FC236}">
                <a16:creationId xmlns:a16="http://schemas.microsoft.com/office/drawing/2014/main" id="{7E9B09C7-A099-EB8E-E552-3ADE96D7BE54}"/>
              </a:ext>
            </a:extLst>
          </p:cNvPr>
          <p:cNvSpPr/>
          <p:nvPr/>
        </p:nvSpPr>
        <p:spPr>
          <a:xfrm>
            <a:off x="28619146" y="6760510"/>
            <a:ext cx="2756670" cy="914255"/>
          </a:xfrm>
          <a:prstGeom prst="flowChartProcess">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500" dirty="0">
                <a:solidFill>
                  <a:schemeClr val="tx1"/>
                </a:solidFill>
                <a:latin typeface="Calibri" panose="020F0502020204030204" pitchFamily="34" charset="0"/>
                <a:ea typeface="Calibri" panose="020F0502020204030204" pitchFamily="34" charset="0"/>
                <a:cs typeface="Calibri" panose="020F0502020204030204" pitchFamily="34" charset="0"/>
              </a:rPr>
              <a:t>374 “Mock” Human Missense Variants</a:t>
            </a:r>
          </a:p>
        </p:txBody>
      </p:sp>
      <p:sp>
        <p:nvSpPr>
          <p:cNvPr id="413" name="流程图: 过程 412">
            <a:extLst>
              <a:ext uri="{FF2B5EF4-FFF2-40B4-BE49-F238E27FC236}">
                <a16:creationId xmlns:a16="http://schemas.microsoft.com/office/drawing/2014/main" id="{112E1C23-EE0F-7707-5340-BEB8FCE8D5CE}"/>
              </a:ext>
            </a:extLst>
          </p:cNvPr>
          <p:cNvSpPr/>
          <p:nvPr/>
        </p:nvSpPr>
        <p:spPr>
          <a:xfrm>
            <a:off x="21409268" y="11032455"/>
            <a:ext cx="2177070" cy="1243268"/>
          </a:xfrm>
          <a:prstGeom prst="flowChartProcess">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500" dirty="0">
                <a:solidFill>
                  <a:schemeClr val="tx1"/>
                </a:solidFill>
                <a:latin typeface="Calibri" panose="020F0502020204030204" pitchFamily="34" charset="0"/>
                <a:ea typeface="Calibri" panose="020F0502020204030204" pitchFamily="34" charset="0"/>
                <a:cs typeface="Calibri" panose="020F0502020204030204" pitchFamily="34" charset="0"/>
              </a:rPr>
              <a:t>432 Animal</a:t>
            </a:r>
          </a:p>
          <a:p>
            <a:pPr algn="ctr"/>
            <a:r>
              <a:rPr lang="en-US" altLang="zh-CN" sz="2500" dirty="0">
                <a:solidFill>
                  <a:schemeClr val="tx1"/>
                </a:solidFill>
                <a:latin typeface="Calibri" panose="020F0502020204030204" pitchFamily="34" charset="0"/>
                <a:ea typeface="Calibri" panose="020F0502020204030204" pitchFamily="34" charset="0"/>
                <a:cs typeface="Calibri" panose="020F0502020204030204" pitchFamily="34" charset="0"/>
              </a:rPr>
              <a:t>Missense Variants</a:t>
            </a:r>
          </a:p>
        </p:txBody>
      </p:sp>
      <p:cxnSp>
        <p:nvCxnSpPr>
          <p:cNvPr id="414" name="直接箭头连接符 413">
            <a:extLst>
              <a:ext uri="{FF2B5EF4-FFF2-40B4-BE49-F238E27FC236}">
                <a16:creationId xmlns:a16="http://schemas.microsoft.com/office/drawing/2014/main" id="{E7EC18A3-7D51-7C70-34A4-A806949F3C9A}"/>
              </a:ext>
            </a:extLst>
          </p:cNvPr>
          <p:cNvCxnSpPr>
            <a:cxnSpLocks/>
            <a:stCxn id="413" idx="0"/>
            <a:endCxn id="397" idx="2"/>
          </p:cNvCxnSpPr>
          <p:nvPr/>
        </p:nvCxnSpPr>
        <p:spPr>
          <a:xfrm flipH="1" flipV="1">
            <a:off x="22494295" y="10655287"/>
            <a:ext cx="3508" cy="377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5" name="流程图: 过程 414">
            <a:extLst>
              <a:ext uri="{FF2B5EF4-FFF2-40B4-BE49-F238E27FC236}">
                <a16:creationId xmlns:a16="http://schemas.microsoft.com/office/drawing/2014/main" id="{CD980A42-5BDE-F482-1912-701C88B53F98}"/>
              </a:ext>
            </a:extLst>
          </p:cNvPr>
          <p:cNvSpPr/>
          <p:nvPr/>
        </p:nvSpPr>
        <p:spPr>
          <a:xfrm>
            <a:off x="13521876" y="7772084"/>
            <a:ext cx="2453833" cy="754045"/>
          </a:xfrm>
          <a:prstGeom prst="flowChartProcess">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1200" rtl="0" eaLnBrk="1" fontAlgn="auto" latinLnBrk="0" hangingPunct="1">
              <a:lnSpc>
                <a:spcPct val="90000"/>
              </a:lnSpc>
              <a:spcBef>
                <a:spcPct val="0"/>
              </a:spcBef>
              <a:spcAft>
                <a:spcPct val="35000"/>
              </a:spcAft>
              <a:buClrTx/>
              <a:buSzTx/>
              <a:buFont typeface="+mj-lt"/>
              <a:buNone/>
              <a:tabLst/>
              <a:defRPr/>
            </a:pPr>
            <a:r>
              <a:rPr kumimoji="0" lang="en-US" altLang="zh-CN" sz="25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pitchFamily="34" charset="0"/>
                <a:ea typeface="Calibri" panose="020F0502020204030204" pitchFamily="34" charset="0"/>
                <a:cs typeface="Calibri" panose="020F0502020204030204" pitchFamily="34" charset="0"/>
              </a:rPr>
              <a:t>Data Collection</a:t>
            </a:r>
            <a:endParaRPr lang="zh-CN" altLang="en-US" sz="1200" dirty="0"/>
          </a:p>
        </p:txBody>
      </p:sp>
      <p:sp>
        <p:nvSpPr>
          <p:cNvPr id="416" name="流程图: 过程 415">
            <a:extLst>
              <a:ext uri="{FF2B5EF4-FFF2-40B4-BE49-F238E27FC236}">
                <a16:creationId xmlns:a16="http://schemas.microsoft.com/office/drawing/2014/main" id="{C8394104-5D93-8F7A-1CCB-95EE03A0EDF9}"/>
              </a:ext>
            </a:extLst>
          </p:cNvPr>
          <p:cNvSpPr/>
          <p:nvPr/>
        </p:nvSpPr>
        <p:spPr>
          <a:xfrm>
            <a:off x="13531334" y="9026969"/>
            <a:ext cx="2453833" cy="838310"/>
          </a:xfrm>
          <a:prstGeom prst="flowChartProcess">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1200" rtl="0" eaLnBrk="1" fontAlgn="auto" latinLnBrk="0" hangingPunct="1">
              <a:lnSpc>
                <a:spcPct val="90000"/>
              </a:lnSpc>
              <a:spcBef>
                <a:spcPct val="0"/>
              </a:spcBef>
              <a:spcAft>
                <a:spcPct val="35000"/>
              </a:spcAft>
              <a:buClrTx/>
              <a:buSzTx/>
              <a:buFont typeface="+mj-lt"/>
              <a:buNone/>
              <a:tabLst/>
              <a:defRPr/>
            </a:pPr>
            <a:r>
              <a:rPr kumimoji="0" lang="en-US" altLang="zh-CN" sz="25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pitchFamily="34" charset="0"/>
                <a:ea typeface="Calibri" panose="020F0502020204030204" pitchFamily="34" charset="0"/>
                <a:cs typeface="Calibri" panose="020F0502020204030204" pitchFamily="34" charset="0"/>
              </a:rPr>
              <a:t>Data Cleaning</a:t>
            </a:r>
            <a:endParaRPr lang="zh-CN" altLang="en-US" sz="1200" dirty="0"/>
          </a:p>
        </p:txBody>
      </p:sp>
      <p:sp>
        <p:nvSpPr>
          <p:cNvPr id="417" name="流程图: 过程 416">
            <a:extLst>
              <a:ext uri="{FF2B5EF4-FFF2-40B4-BE49-F238E27FC236}">
                <a16:creationId xmlns:a16="http://schemas.microsoft.com/office/drawing/2014/main" id="{F3E40739-9456-ADA2-879E-BF6525018A44}"/>
              </a:ext>
            </a:extLst>
          </p:cNvPr>
          <p:cNvSpPr/>
          <p:nvPr/>
        </p:nvSpPr>
        <p:spPr>
          <a:xfrm>
            <a:off x="13521876" y="10350406"/>
            <a:ext cx="2463291" cy="838310"/>
          </a:xfrm>
          <a:prstGeom prst="flowChartProcess">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1200" rtl="0" eaLnBrk="1" fontAlgn="auto" latinLnBrk="0" hangingPunct="1">
              <a:lnSpc>
                <a:spcPct val="90000"/>
              </a:lnSpc>
              <a:spcBef>
                <a:spcPct val="0"/>
              </a:spcBef>
              <a:spcAft>
                <a:spcPct val="35000"/>
              </a:spcAft>
              <a:buClrTx/>
              <a:buSzTx/>
              <a:buFont typeface="+mj-lt"/>
              <a:buNone/>
              <a:tabLst/>
              <a:defRPr/>
            </a:pPr>
            <a:r>
              <a:rPr kumimoji="0" lang="en-US" altLang="zh-CN" sz="2500" b="1" i="0" u="none" strike="noStrike" kern="1200" cap="none" spc="0" normalizeH="0" baseline="0" noProof="0" dirty="0">
                <a:ln>
                  <a:noFill/>
                </a:ln>
                <a:solidFill>
                  <a:prstClr val="black">
                    <a:hueOff val="0"/>
                    <a:satOff val="0"/>
                    <a:lumOff val="0"/>
                    <a:alphaOff val="0"/>
                  </a:prstClr>
                </a:solidFill>
                <a:effectLst/>
                <a:uLnTx/>
                <a:uFillTx/>
                <a:latin typeface="Calibri"/>
                <a:ea typeface="宋体" panose="02010600030101010101" pitchFamily="2" charset="-122"/>
                <a:cs typeface="Calibri" panose="020F0502020204030204" pitchFamily="34" charset="0"/>
              </a:rPr>
              <a:t>Data Preparation</a:t>
            </a:r>
            <a:endParaRPr lang="zh-CN" altLang="en-US" sz="1200" dirty="0"/>
          </a:p>
        </p:txBody>
      </p:sp>
      <p:cxnSp>
        <p:nvCxnSpPr>
          <p:cNvPr id="418" name="直接箭头连接符 417">
            <a:extLst>
              <a:ext uri="{FF2B5EF4-FFF2-40B4-BE49-F238E27FC236}">
                <a16:creationId xmlns:a16="http://schemas.microsoft.com/office/drawing/2014/main" id="{F153A41E-404A-FBAA-3C66-DD13BBBFE598}"/>
              </a:ext>
            </a:extLst>
          </p:cNvPr>
          <p:cNvCxnSpPr>
            <a:cxnSpLocks/>
            <a:stCxn id="392" idx="2"/>
            <a:endCxn id="415" idx="0"/>
          </p:cNvCxnSpPr>
          <p:nvPr/>
        </p:nvCxnSpPr>
        <p:spPr>
          <a:xfrm>
            <a:off x="14748793" y="7283212"/>
            <a:ext cx="0" cy="4888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9" name="直接箭头连接符 418">
            <a:extLst>
              <a:ext uri="{FF2B5EF4-FFF2-40B4-BE49-F238E27FC236}">
                <a16:creationId xmlns:a16="http://schemas.microsoft.com/office/drawing/2014/main" id="{3FF98A3C-769B-5A7E-1FB7-6F7377B5EA62}"/>
              </a:ext>
            </a:extLst>
          </p:cNvPr>
          <p:cNvCxnSpPr>
            <a:cxnSpLocks/>
            <a:stCxn id="415" idx="2"/>
            <a:endCxn id="416" idx="0"/>
          </p:cNvCxnSpPr>
          <p:nvPr/>
        </p:nvCxnSpPr>
        <p:spPr>
          <a:xfrm>
            <a:off x="14748793" y="8526129"/>
            <a:ext cx="9458" cy="5008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0" name="直接箭头连接符 419">
            <a:extLst>
              <a:ext uri="{FF2B5EF4-FFF2-40B4-BE49-F238E27FC236}">
                <a16:creationId xmlns:a16="http://schemas.microsoft.com/office/drawing/2014/main" id="{577A38C6-1042-1AAA-74CF-701577FEDA12}"/>
              </a:ext>
            </a:extLst>
          </p:cNvPr>
          <p:cNvCxnSpPr>
            <a:cxnSpLocks/>
            <a:stCxn id="416" idx="2"/>
            <a:endCxn id="417" idx="0"/>
          </p:cNvCxnSpPr>
          <p:nvPr/>
        </p:nvCxnSpPr>
        <p:spPr>
          <a:xfrm flipH="1">
            <a:off x="14753522" y="9865279"/>
            <a:ext cx="4729" cy="4851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1" name="直接箭头连接符 420">
            <a:extLst>
              <a:ext uri="{FF2B5EF4-FFF2-40B4-BE49-F238E27FC236}">
                <a16:creationId xmlns:a16="http://schemas.microsoft.com/office/drawing/2014/main" id="{06E6514B-BB7F-1DF6-F95D-5FD598BA7FEE}"/>
              </a:ext>
            </a:extLst>
          </p:cNvPr>
          <p:cNvCxnSpPr>
            <a:cxnSpLocks/>
            <a:stCxn id="417" idx="2"/>
            <a:endCxn id="394" idx="0"/>
          </p:cNvCxnSpPr>
          <p:nvPr/>
        </p:nvCxnSpPr>
        <p:spPr>
          <a:xfrm>
            <a:off x="14753522" y="11188716"/>
            <a:ext cx="3735" cy="6778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2" name="连接符: 肘形 421">
            <a:extLst>
              <a:ext uri="{FF2B5EF4-FFF2-40B4-BE49-F238E27FC236}">
                <a16:creationId xmlns:a16="http://schemas.microsoft.com/office/drawing/2014/main" id="{3FCA587B-BDE4-6C9B-5E52-53FB4B56C756}"/>
              </a:ext>
            </a:extLst>
          </p:cNvPr>
          <p:cNvCxnSpPr>
            <a:cxnSpLocks/>
            <a:stCxn id="394" idx="3"/>
            <a:endCxn id="401" idx="1"/>
          </p:cNvCxnSpPr>
          <p:nvPr/>
        </p:nvCxnSpPr>
        <p:spPr>
          <a:xfrm flipV="1">
            <a:off x="17591152" y="9114241"/>
            <a:ext cx="10758002" cy="3846750"/>
          </a:xfrm>
          <a:prstGeom prst="bentConnector3">
            <a:avLst>
              <a:gd name="adj1" fmla="val 937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连接符: 肘形 422">
            <a:extLst>
              <a:ext uri="{FF2B5EF4-FFF2-40B4-BE49-F238E27FC236}">
                <a16:creationId xmlns:a16="http://schemas.microsoft.com/office/drawing/2014/main" id="{F582D16F-9C11-2B72-FFFA-A7D4D7FFB38F}"/>
              </a:ext>
            </a:extLst>
          </p:cNvPr>
          <p:cNvCxnSpPr>
            <a:cxnSpLocks/>
            <a:stCxn id="394" idx="3"/>
            <a:endCxn id="395" idx="2"/>
          </p:cNvCxnSpPr>
          <p:nvPr/>
        </p:nvCxnSpPr>
        <p:spPr>
          <a:xfrm flipV="1">
            <a:off x="17591152" y="12544648"/>
            <a:ext cx="2107920" cy="41634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4" name="连接符: 肘形 423">
            <a:extLst>
              <a:ext uri="{FF2B5EF4-FFF2-40B4-BE49-F238E27FC236}">
                <a16:creationId xmlns:a16="http://schemas.microsoft.com/office/drawing/2014/main" id="{7C26F80D-5B36-6137-D49A-489349553B42}"/>
              </a:ext>
            </a:extLst>
          </p:cNvPr>
          <p:cNvCxnSpPr>
            <a:cxnSpLocks/>
            <a:stCxn id="394" idx="3"/>
            <a:endCxn id="396" idx="2"/>
          </p:cNvCxnSpPr>
          <p:nvPr/>
        </p:nvCxnSpPr>
        <p:spPr>
          <a:xfrm flipV="1">
            <a:off x="17591152" y="12539387"/>
            <a:ext cx="7692847" cy="42160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5" name="连接符: 肘形 424">
            <a:extLst>
              <a:ext uri="{FF2B5EF4-FFF2-40B4-BE49-F238E27FC236}">
                <a16:creationId xmlns:a16="http://schemas.microsoft.com/office/drawing/2014/main" id="{C6C9D353-1CEA-F3B3-9F4D-9DF21314EA78}"/>
              </a:ext>
            </a:extLst>
          </p:cNvPr>
          <p:cNvCxnSpPr>
            <a:cxnSpLocks/>
            <a:stCxn id="394" idx="3"/>
            <a:endCxn id="413" idx="2"/>
          </p:cNvCxnSpPr>
          <p:nvPr/>
        </p:nvCxnSpPr>
        <p:spPr>
          <a:xfrm flipV="1">
            <a:off x="17591152" y="12275723"/>
            <a:ext cx="4906651" cy="68526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6" name="Text Placeholder 352">
            <a:extLst>
              <a:ext uri="{FF2B5EF4-FFF2-40B4-BE49-F238E27FC236}">
                <a16:creationId xmlns:a16="http://schemas.microsoft.com/office/drawing/2014/main" id="{41ED6113-1310-9929-A4F5-FDB040D062FC}"/>
              </a:ext>
            </a:extLst>
          </p:cNvPr>
          <p:cNvSpPr txBox="1">
            <a:spLocks/>
          </p:cNvSpPr>
          <p:nvPr/>
        </p:nvSpPr>
        <p:spPr>
          <a:xfrm>
            <a:off x="33232679" y="4563633"/>
            <a:ext cx="10305288"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cap="all" dirty="0">
                <a:solidFill>
                  <a:schemeClr val="bg1"/>
                </a:solidFill>
              </a:rPr>
              <a:t>Potential Application</a:t>
            </a:r>
          </a:p>
        </p:txBody>
      </p:sp>
      <p:sp>
        <p:nvSpPr>
          <p:cNvPr id="427" name="Text Placeholder 352">
            <a:extLst>
              <a:ext uri="{FF2B5EF4-FFF2-40B4-BE49-F238E27FC236}">
                <a16:creationId xmlns:a16="http://schemas.microsoft.com/office/drawing/2014/main" id="{9C7C3838-874E-CE7C-D3A8-9A3F4C6148C4}"/>
              </a:ext>
            </a:extLst>
          </p:cNvPr>
          <p:cNvSpPr txBox="1">
            <a:spLocks/>
          </p:cNvSpPr>
          <p:nvPr/>
        </p:nvSpPr>
        <p:spPr>
          <a:xfrm>
            <a:off x="33228807" y="18366040"/>
            <a:ext cx="10305288"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cap="all" dirty="0">
                <a:solidFill>
                  <a:schemeClr val="bg1"/>
                </a:solidFill>
              </a:rPr>
              <a:t>prototype app </a:t>
            </a:r>
          </a:p>
        </p:txBody>
      </p:sp>
      <p:sp>
        <p:nvSpPr>
          <p:cNvPr id="428" name="Text Placeholder 352">
            <a:extLst>
              <a:ext uri="{FF2B5EF4-FFF2-40B4-BE49-F238E27FC236}">
                <a16:creationId xmlns:a16="http://schemas.microsoft.com/office/drawing/2014/main" id="{695CFB5E-06B3-9B85-0178-7638CFC5676D}"/>
              </a:ext>
            </a:extLst>
          </p:cNvPr>
          <p:cNvSpPr txBox="1">
            <a:spLocks/>
          </p:cNvSpPr>
          <p:nvPr/>
        </p:nvSpPr>
        <p:spPr>
          <a:xfrm>
            <a:off x="33228807" y="38312688"/>
            <a:ext cx="10305288"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dirty="0">
                <a:solidFill>
                  <a:schemeClr val="bg1"/>
                </a:solidFill>
              </a:rPr>
              <a:t>KEY REFERENCES</a:t>
            </a:r>
          </a:p>
        </p:txBody>
      </p:sp>
      <p:sp>
        <p:nvSpPr>
          <p:cNvPr id="429" name="Text Placeholder 352">
            <a:extLst>
              <a:ext uri="{FF2B5EF4-FFF2-40B4-BE49-F238E27FC236}">
                <a16:creationId xmlns:a16="http://schemas.microsoft.com/office/drawing/2014/main" id="{3C1EF5E7-3986-D700-7EAC-BB62B25A00E0}"/>
              </a:ext>
            </a:extLst>
          </p:cNvPr>
          <p:cNvSpPr txBox="1">
            <a:spLocks/>
          </p:cNvSpPr>
          <p:nvPr/>
        </p:nvSpPr>
        <p:spPr>
          <a:xfrm>
            <a:off x="33228807" y="25079724"/>
            <a:ext cx="10305288"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dirty="0">
                <a:solidFill>
                  <a:schemeClr val="bg1"/>
                </a:solidFill>
              </a:rPr>
              <a:t>STRENGTHS AND LIMITATIONS</a:t>
            </a:r>
          </a:p>
        </p:txBody>
      </p:sp>
      <p:sp>
        <p:nvSpPr>
          <p:cNvPr id="430" name="Text Placeholder 352">
            <a:extLst>
              <a:ext uri="{FF2B5EF4-FFF2-40B4-BE49-F238E27FC236}">
                <a16:creationId xmlns:a16="http://schemas.microsoft.com/office/drawing/2014/main" id="{509AA656-79C7-2157-84CE-F91ABC61DFF1}"/>
              </a:ext>
            </a:extLst>
          </p:cNvPr>
          <p:cNvSpPr txBox="1">
            <a:spLocks/>
          </p:cNvSpPr>
          <p:nvPr/>
        </p:nvSpPr>
        <p:spPr>
          <a:xfrm>
            <a:off x="33257911" y="31321437"/>
            <a:ext cx="10305288" cy="754045"/>
          </a:xfrm>
          <a:prstGeom prst="rect">
            <a:avLst/>
          </a:prstGeom>
          <a:solidFill>
            <a:schemeClr val="accent5">
              <a:lumMod val="75000"/>
            </a:schemeClr>
          </a:solidFill>
          <a:ln>
            <a:solidFill>
              <a:schemeClr val="accent5">
                <a:lumMod val="50000"/>
              </a:schemeClr>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ltLang="zh-CN" u="none" dirty="0">
                <a:solidFill>
                  <a:schemeClr val="bg1"/>
                </a:solidFill>
              </a:rPr>
              <a:t>CONCLUSIONS</a:t>
            </a:r>
          </a:p>
        </p:txBody>
      </p:sp>
      <p:sp>
        <p:nvSpPr>
          <p:cNvPr id="431" name="文本占位符 412">
            <a:extLst>
              <a:ext uri="{FF2B5EF4-FFF2-40B4-BE49-F238E27FC236}">
                <a16:creationId xmlns:a16="http://schemas.microsoft.com/office/drawing/2014/main" id="{901BF0AD-96E0-056C-D7FC-72C760CA6DD8}"/>
              </a:ext>
            </a:extLst>
          </p:cNvPr>
          <p:cNvSpPr txBox="1">
            <a:spLocks/>
          </p:cNvSpPr>
          <p:nvPr/>
        </p:nvSpPr>
        <p:spPr>
          <a:xfrm>
            <a:off x="33257911" y="5377789"/>
            <a:ext cx="10149708" cy="485759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lgn="just">
              <a:lnSpc>
                <a:spcPct val="110000"/>
              </a:lnSpc>
              <a:spcBef>
                <a:spcPts val="0"/>
              </a:spcBef>
              <a:spcAft>
                <a:spcPts val="1200"/>
              </a:spcAft>
              <a:buFont typeface="Arial" pitchFamily="34" charset="0"/>
              <a:buChar char="•"/>
            </a:pPr>
            <a:r>
              <a:rPr lang="en-US" altLang="zh-CN" dirty="0">
                <a:latin typeface="+mn-lt"/>
              </a:rPr>
              <a:t>Black coat color in pigs is determined by the dominant E allele at the </a:t>
            </a:r>
            <a:r>
              <a:rPr lang="en-US" altLang="zh-CN" dirty="0" err="1">
                <a:latin typeface="+mn-lt"/>
              </a:rPr>
              <a:t>MC1R</a:t>
            </a:r>
            <a:r>
              <a:rPr lang="en-US" altLang="zh-CN" dirty="0">
                <a:latin typeface="+mn-lt"/>
              </a:rPr>
              <a:t> locus. Four missense mutations in this locus are believed to function in eumelanin synthesis. Researchers replaced all four missense mutations, successfully transforming red-skinned Duroc pigs into black ones [6] (</a:t>
            </a:r>
            <a:r>
              <a:rPr lang="en-US" altLang="zh-CN" b="1" dirty="0">
                <a:latin typeface="+mn-lt"/>
              </a:rPr>
              <a:t>Figure 7</a:t>
            </a:r>
            <a:r>
              <a:rPr lang="en-US" altLang="zh-CN" dirty="0">
                <a:latin typeface="+mn-lt"/>
              </a:rPr>
              <a:t>).</a:t>
            </a:r>
          </a:p>
          <a:p>
            <a:pPr marL="342900" indent="-342900" algn="just">
              <a:lnSpc>
                <a:spcPct val="110000"/>
              </a:lnSpc>
              <a:spcBef>
                <a:spcPts val="0"/>
              </a:spcBef>
              <a:spcAft>
                <a:spcPts val="1200"/>
              </a:spcAft>
              <a:buFont typeface="Arial" pitchFamily="34" charset="0"/>
              <a:buChar char="•"/>
            </a:pPr>
            <a:r>
              <a:rPr lang="en-US" altLang="zh-CN" dirty="0">
                <a:latin typeface="+mn-lt"/>
              </a:rPr>
              <a:t>Our study indicated that only one of these four missense mutations  is pathogenic. Editing this single mutation could yield the same result, significantly simplifying the procedure and reducing costs (</a:t>
            </a:r>
            <a:r>
              <a:rPr lang="en-US" altLang="zh-CN" b="1" dirty="0">
                <a:latin typeface="+mn-lt"/>
              </a:rPr>
              <a:t>Figure 8</a:t>
            </a:r>
            <a:r>
              <a:rPr lang="en-US" altLang="zh-CN" dirty="0">
                <a:latin typeface="+mn-lt"/>
              </a:rPr>
              <a:t>). </a:t>
            </a:r>
            <a:endParaRPr lang="en-US" altLang="zh-CN" dirty="0">
              <a:latin typeface="+mn-lt"/>
              <a:cs typeface="Arial" panose="020B0604020202020204" pitchFamily="34" charset="0"/>
            </a:endParaRPr>
          </a:p>
        </p:txBody>
      </p:sp>
      <p:sp>
        <p:nvSpPr>
          <p:cNvPr id="432" name="文本框 431">
            <a:extLst>
              <a:ext uri="{FF2B5EF4-FFF2-40B4-BE49-F238E27FC236}">
                <a16:creationId xmlns:a16="http://schemas.microsoft.com/office/drawing/2014/main" id="{9D7A496F-1A31-08D3-CF62-7A9166029D5C}"/>
              </a:ext>
            </a:extLst>
          </p:cNvPr>
          <p:cNvSpPr txBox="1"/>
          <p:nvPr/>
        </p:nvSpPr>
        <p:spPr>
          <a:xfrm rot="10800000" flipV="1">
            <a:off x="33772535" y="13257917"/>
            <a:ext cx="9065620" cy="711285"/>
          </a:xfrm>
          <a:prstGeom prst="rect">
            <a:avLst/>
          </a:prstGeom>
          <a:noFill/>
        </p:spPr>
        <p:txBody>
          <a:bodyPr wrap="square">
            <a:spAutoFit/>
          </a:bodyPr>
          <a:lstStyle/>
          <a:p>
            <a:pPr algn="ctr">
              <a:lnSpc>
                <a:spcPct val="115000"/>
              </a:lnSpc>
              <a:spcBef>
                <a:spcPts val="1200"/>
              </a:spcBef>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Figure 7:  A: Wild-type Duroc pig. B: Dark black Duroc pig with </a:t>
            </a:r>
            <a:r>
              <a:rPr lang="en-US" altLang="zh-CN" sz="1800" b="1" kern="100" dirty="0" err="1">
                <a:effectLst/>
                <a:latin typeface="Calibri" panose="020F0502020204030204" pitchFamily="34" charset="0"/>
                <a:ea typeface="DengXian" panose="02010600030101010101" pitchFamily="2" charset="-122"/>
                <a:cs typeface="Times New Roman" panose="02020603050405020304" pitchFamily="18" charset="0"/>
              </a:rPr>
              <a:t>MC1R</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 modification</a:t>
            </a:r>
          </a:p>
          <a:p>
            <a:pPr algn="ctr">
              <a:lnSpc>
                <a:spcPct val="115000"/>
              </a:lnSpc>
              <a:spcAft>
                <a:spcPts val="1200"/>
              </a:spcAft>
            </a:pPr>
            <a:r>
              <a:rPr lang="en-US" altLang="zh-CN" sz="1800" kern="100" dirty="0">
                <a:latin typeface="+mn-lt"/>
                <a:ea typeface="宋体" panose="02010600030101010101" pitchFamily="2" charset="-122"/>
              </a:rPr>
              <a:t>Images taken form Ref.[6]</a:t>
            </a:r>
            <a:endPar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grpSp>
        <p:nvGrpSpPr>
          <p:cNvPr id="433" name="组合 432">
            <a:extLst>
              <a:ext uri="{FF2B5EF4-FFF2-40B4-BE49-F238E27FC236}">
                <a16:creationId xmlns:a16="http://schemas.microsoft.com/office/drawing/2014/main" id="{13614DFC-FC30-EF0D-80F1-01F035CB91BD}"/>
              </a:ext>
            </a:extLst>
          </p:cNvPr>
          <p:cNvGrpSpPr/>
          <p:nvPr/>
        </p:nvGrpSpPr>
        <p:grpSpPr>
          <a:xfrm>
            <a:off x="34199761" y="14085628"/>
            <a:ext cx="8466398" cy="2767991"/>
            <a:chOff x="34116875" y="13326022"/>
            <a:chExt cx="8466398" cy="2767991"/>
          </a:xfrm>
        </p:grpSpPr>
        <p:sp>
          <p:nvSpPr>
            <p:cNvPr id="434" name="文本框 433">
              <a:extLst>
                <a:ext uri="{FF2B5EF4-FFF2-40B4-BE49-F238E27FC236}">
                  <a16:creationId xmlns:a16="http://schemas.microsoft.com/office/drawing/2014/main" id="{C09D753B-ED24-09A1-9621-94C5780F3ACB}"/>
                </a:ext>
              </a:extLst>
            </p:cNvPr>
            <p:cNvSpPr txBox="1"/>
            <p:nvPr/>
          </p:nvSpPr>
          <p:spPr>
            <a:xfrm>
              <a:off x="35135450" y="13510400"/>
              <a:ext cx="533400" cy="461665"/>
            </a:xfrm>
            <a:prstGeom prst="rect">
              <a:avLst/>
            </a:prstGeom>
            <a:noFill/>
          </p:spPr>
          <p:txBody>
            <a:bodyPr wrap="square" rtlCol="0">
              <a:spAutoFit/>
            </a:bodyPr>
            <a:lstStyle/>
            <a:p>
              <a:r>
                <a:rPr lang="en-US" altLang="zh-CN" sz="2400" dirty="0"/>
                <a:t>95</a:t>
              </a:r>
              <a:endParaRPr lang="zh-CN" altLang="en-US" sz="2400" dirty="0"/>
            </a:p>
          </p:txBody>
        </p:sp>
        <p:sp>
          <p:nvSpPr>
            <p:cNvPr id="435" name="文本框 434">
              <a:extLst>
                <a:ext uri="{FF2B5EF4-FFF2-40B4-BE49-F238E27FC236}">
                  <a16:creationId xmlns:a16="http://schemas.microsoft.com/office/drawing/2014/main" id="{B745B12D-0EA5-C170-BBB8-4E4F62B8EA0E}"/>
                </a:ext>
              </a:extLst>
            </p:cNvPr>
            <p:cNvSpPr txBox="1"/>
            <p:nvPr/>
          </p:nvSpPr>
          <p:spPr>
            <a:xfrm>
              <a:off x="37780129" y="13505257"/>
              <a:ext cx="660399" cy="461665"/>
            </a:xfrm>
            <a:prstGeom prst="rect">
              <a:avLst/>
            </a:prstGeom>
            <a:noFill/>
          </p:spPr>
          <p:txBody>
            <a:bodyPr wrap="square" rtlCol="0">
              <a:spAutoFit/>
            </a:bodyPr>
            <a:lstStyle/>
            <a:p>
              <a:r>
                <a:rPr lang="en-US" altLang="zh-CN" sz="2400" dirty="0"/>
                <a:t>164</a:t>
              </a:r>
              <a:endParaRPr lang="zh-CN" altLang="en-US" sz="2400" dirty="0"/>
            </a:p>
          </p:txBody>
        </p:sp>
        <p:sp>
          <p:nvSpPr>
            <p:cNvPr id="436" name="文本框 435">
              <a:extLst>
                <a:ext uri="{FF2B5EF4-FFF2-40B4-BE49-F238E27FC236}">
                  <a16:creationId xmlns:a16="http://schemas.microsoft.com/office/drawing/2014/main" id="{93F5F62B-467E-AE0F-30ED-273340856FDA}"/>
                </a:ext>
              </a:extLst>
            </p:cNvPr>
            <p:cNvSpPr txBox="1"/>
            <p:nvPr/>
          </p:nvSpPr>
          <p:spPr>
            <a:xfrm>
              <a:off x="35840518" y="13515548"/>
              <a:ext cx="660400" cy="461665"/>
            </a:xfrm>
            <a:prstGeom prst="rect">
              <a:avLst/>
            </a:prstGeom>
            <a:noFill/>
          </p:spPr>
          <p:txBody>
            <a:bodyPr wrap="square" rtlCol="0">
              <a:spAutoFit/>
            </a:bodyPr>
            <a:lstStyle/>
            <a:p>
              <a:r>
                <a:rPr lang="en-US" altLang="zh-CN" sz="2400" dirty="0"/>
                <a:t>102</a:t>
              </a:r>
              <a:endParaRPr lang="zh-CN" altLang="en-US" sz="2400" dirty="0"/>
            </a:p>
          </p:txBody>
        </p:sp>
        <p:sp>
          <p:nvSpPr>
            <p:cNvPr id="437" name="文本框 436">
              <a:extLst>
                <a:ext uri="{FF2B5EF4-FFF2-40B4-BE49-F238E27FC236}">
                  <a16:creationId xmlns:a16="http://schemas.microsoft.com/office/drawing/2014/main" id="{88AD25A6-0A97-02B1-B49B-FF4E10EC9BDC}"/>
                </a:ext>
              </a:extLst>
            </p:cNvPr>
            <p:cNvSpPr txBox="1"/>
            <p:nvPr/>
          </p:nvSpPr>
          <p:spPr>
            <a:xfrm>
              <a:off x="39922395" y="13510400"/>
              <a:ext cx="660399" cy="461665"/>
            </a:xfrm>
            <a:prstGeom prst="rect">
              <a:avLst/>
            </a:prstGeom>
            <a:noFill/>
          </p:spPr>
          <p:txBody>
            <a:bodyPr wrap="square" rtlCol="0">
              <a:spAutoFit/>
            </a:bodyPr>
            <a:lstStyle/>
            <a:p>
              <a:r>
                <a:rPr lang="en-US" altLang="zh-CN" sz="2400" dirty="0"/>
                <a:t>243</a:t>
              </a:r>
              <a:endParaRPr lang="zh-CN" altLang="en-US" sz="2400" dirty="0"/>
            </a:p>
          </p:txBody>
        </p:sp>
        <p:pic>
          <p:nvPicPr>
            <p:cNvPr id="438" name="图形 437" descr="猪 轮廓">
              <a:extLst>
                <a:ext uri="{FF2B5EF4-FFF2-40B4-BE49-F238E27FC236}">
                  <a16:creationId xmlns:a16="http://schemas.microsoft.com/office/drawing/2014/main" id="{2D831892-8C4D-2970-60AB-522A6B548FF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4116875" y="13326022"/>
              <a:ext cx="914400" cy="914400"/>
            </a:xfrm>
            <a:prstGeom prst="rect">
              <a:avLst/>
            </a:prstGeom>
          </p:spPr>
        </p:pic>
        <p:grpSp>
          <p:nvGrpSpPr>
            <p:cNvPr id="439" name="组合 438">
              <a:extLst>
                <a:ext uri="{FF2B5EF4-FFF2-40B4-BE49-F238E27FC236}">
                  <a16:creationId xmlns:a16="http://schemas.microsoft.com/office/drawing/2014/main" id="{F92D30E0-5948-9576-8B6A-BCD32FEFA74B}"/>
                </a:ext>
              </a:extLst>
            </p:cNvPr>
            <p:cNvGrpSpPr/>
            <p:nvPr/>
          </p:nvGrpSpPr>
          <p:grpSpPr>
            <a:xfrm>
              <a:off x="34145127" y="13902267"/>
              <a:ext cx="8438146" cy="2191746"/>
              <a:chOff x="34145127" y="13902267"/>
              <a:chExt cx="8438146" cy="2191746"/>
            </a:xfrm>
          </p:grpSpPr>
          <p:sp>
            <p:nvSpPr>
              <p:cNvPr id="440" name="箭头: 右 439">
                <a:extLst>
                  <a:ext uri="{FF2B5EF4-FFF2-40B4-BE49-F238E27FC236}">
                    <a16:creationId xmlns:a16="http://schemas.microsoft.com/office/drawing/2014/main" id="{434CA411-0CE1-EB76-1AF9-21114E32C0AB}"/>
                  </a:ext>
                </a:extLst>
              </p:cNvPr>
              <p:cNvSpPr/>
              <p:nvPr/>
            </p:nvSpPr>
            <p:spPr>
              <a:xfrm>
                <a:off x="34283535" y="13952315"/>
                <a:ext cx="8282930" cy="296907"/>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1" name="矩形 440">
                <a:extLst>
                  <a:ext uri="{FF2B5EF4-FFF2-40B4-BE49-F238E27FC236}">
                    <a16:creationId xmlns:a16="http://schemas.microsoft.com/office/drawing/2014/main" id="{30B9D7B9-B0D5-0BF0-D464-85D056602221}"/>
                  </a:ext>
                </a:extLst>
              </p:cNvPr>
              <p:cNvSpPr/>
              <p:nvPr/>
            </p:nvSpPr>
            <p:spPr>
              <a:xfrm>
                <a:off x="35187656" y="13902267"/>
                <a:ext cx="365760" cy="43051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V</a:t>
                </a:r>
                <a:endParaRPr lang="zh-CN" altLang="en-US" sz="2000" dirty="0"/>
              </a:p>
            </p:txBody>
          </p:sp>
          <p:sp>
            <p:nvSpPr>
              <p:cNvPr id="442" name="矩形 441">
                <a:extLst>
                  <a:ext uri="{FF2B5EF4-FFF2-40B4-BE49-F238E27FC236}">
                    <a16:creationId xmlns:a16="http://schemas.microsoft.com/office/drawing/2014/main" id="{9D57791F-5374-73EB-E7D2-AECD037605EF}"/>
                  </a:ext>
                </a:extLst>
              </p:cNvPr>
              <p:cNvSpPr/>
              <p:nvPr/>
            </p:nvSpPr>
            <p:spPr>
              <a:xfrm>
                <a:off x="35990296" y="13902267"/>
                <a:ext cx="365760" cy="43051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L</a:t>
                </a:r>
                <a:endParaRPr lang="zh-CN" altLang="en-US" sz="2000" dirty="0"/>
              </a:p>
            </p:txBody>
          </p:sp>
          <p:sp>
            <p:nvSpPr>
              <p:cNvPr id="443" name="矩形 442">
                <a:extLst>
                  <a:ext uri="{FF2B5EF4-FFF2-40B4-BE49-F238E27FC236}">
                    <a16:creationId xmlns:a16="http://schemas.microsoft.com/office/drawing/2014/main" id="{2605BCBB-9BCC-58B8-E6C7-D0F7A5DC1734}"/>
                  </a:ext>
                </a:extLst>
              </p:cNvPr>
              <p:cNvSpPr/>
              <p:nvPr/>
            </p:nvSpPr>
            <p:spPr>
              <a:xfrm>
                <a:off x="37912265" y="13908439"/>
                <a:ext cx="365760" cy="43051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V</a:t>
                </a:r>
                <a:endParaRPr lang="zh-CN" altLang="en-US" sz="2000" dirty="0"/>
              </a:p>
            </p:txBody>
          </p:sp>
          <p:sp>
            <p:nvSpPr>
              <p:cNvPr id="444" name="矩形 443">
                <a:extLst>
                  <a:ext uri="{FF2B5EF4-FFF2-40B4-BE49-F238E27FC236}">
                    <a16:creationId xmlns:a16="http://schemas.microsoft.com/office/drawing/2014/main" id="{7E9D22FF-FAB7-A904-C1B2-2BEA2EBC8F23}"/>
                  </a:ext>
                </a:extLst>
              </p:cNvPr>
              <p:cNvSpPr/>
              <p:nvPr/>
            </p:nvSpPr>
            <p:spPr>
              <a:xfrm>
                <a:off x="40045919" y="13913013"/>
                <a:ext cx="365760" cy="43051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T</a:t>
                </a:r>
                <a:endParaRPr lang="zh-CN" altLang="en-US" sz="2000" dirty="0"/>
              </a:p>
            </p:txBody>
          </p:sp>
          <p:pic>
            <p:nvPicPr>
              <p:cNvPr id="445" name="图形 444" descr="猪 纯色填充">
                <a:extLst>
                  <a:ext uri="{FF2B5EF4-FFF2-40B4-BE49-F238E27FC236}">
                    <a16:creationId xmlns:a16="http://schemas.microsoft.com/office/drawing/2014/main" id="{35BB964C-956B-F202-6111-E8ECEAA9053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145127" y="14166128"/>
                <a:ext cx="914400" cy="914400"/>
              </a:xfrm>
              <a:prstGeom prst="rect">
                <a:avLst/>
              </a:prstGeom>
            </p:spPr>
          </p:pic>
          <p:pic>
            <p:nvPicPr>
              <p:cNvPr id="446" name="图形 445" descr="猪 轮廓">
                <a:extLst>
                  <a:ext uri="{FF2B5EF4-FFF2-40B4-BE49-F238E27FC236}">
                    <a16:creationId xmlns:a16="http://schemas.microsoft.com/office/drawing/2014/main" id="{A5D7EEB7-D079-1A4B-913A-0F51C5DF725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4150440" y="15074090"/>
                <a:ext cx="914400" cy="914400"/>
              </a:xfrm>
              <a:prstGeom prst="rect">
                <a:avLst/>
              </a:prstGeom>
            </p:spPr>
          </p:pic>
          <p:sp>
            <p:nvSpPr>
              <p:cNvPr id="447" name="箭头: 右 446">
                <a:extLst>
                  <a:ext uri="{FF2B5EF4-FFF2-40B4-BE49-F238E27FC236}">
                    <a16:creationId xmlns:a16="http://schemas.microsoft.com/office/drawing/2014/main" id="{F871B6AD-BD8E-FA9F-EB59-6325BDF8E2DF}"/>
                  </a:ext>
                </a:extLst>
              </p:cNvPr>
              <p:cNvSpPr/>
              <p:nvPr/>
            </p:nvSpPr>
            <p:spPr>
              <a:xfrm>
                <a:off x="34288007" y="14792233"/>
                <a:ext cx="8295253" cy="282430"/>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8" name="矩形 447">
                <a:extLst>
                  <a:ext uri="{FF2B5EF4-FFF2-40B4-BE49-F238E27FC236}">
                    <a16:creationId xmlns:a16="http://schemas.microsoft.com/office/drawing/2014/main" id="{9DC9F082-5BC7-556B-8ED1-7CBBE364A9FA}"/>
                  </a:ext>
                </a:extLst>
              </p:cNvPr>
              <p:cNvSpPr/>
              <p:nvPr/>
            </p:nvSpPr>
            <p:spPr>
              <a:xfrm>
                <a:off x="35192129" y="14726036"/>
                <a:ext cx="365760" cy="43051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M</a:t>
                </a:r>
                <a:endParaRPr lang="zh-CN" altLang="en-US" sz="2000" dirty="0"/>
              </a:p>
            </p:txBody>
          </p:sp>
          <p:sp>
            <p:nvSpPr>
              <p:cNvPr id="449" name="矩形 448">
                <a:extLst>
                  <a:ext uri="{FF2B5EF4-FFF2-40B4-BE49-F238E27FC236}">
                    <a16:creationId xmlns:a16="http://schemas.microsoft.com/office/drawing/2014/main" id="{C7C74725-73B5-7B3A-F332-087172B831F6}"/>
                  </a:ext>
                </a:extLst>
              </p:cNvPr>
              <p:cNvSpPr/>
              <p:nvPr/>
            </p:nvSpPr>
            <p:spPr>
              <a:xfrm>
                <a:off x="35994769" y="14726036"/>
                <a:ext cx="365760" cy="43051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P</a:t>
                </a:r>
                <a:endParaRPr lang="zh-CN" altLang="en-US" sz="2000" dirty="0"/>
              </a:p>
            </p:txBody>
          </p:sp>
          <p:sp>
            <p:nvSpPr>
              <p:cNvPr id="450" name="矩形 449">
                <a:extLst>
                  <a:ext uri="{FF2B5EF4-FFF2-40B4-BE49-F238E27FC236}">
                    <a16:creationId xmlns:a16="http://schemas.microsoft.com/office/drawing/2014/main" id="{F59E61F8-E80C-FDB7-6411-DDC4F3DE96A9}"/>
                  </a:ext>
                </a:extLst>
              </p:cNvPr>
              <p:cNvSpPr/>
              <p:nvPr/>
            </p:nvSpPr>
            <p:spPr>
              <a:xfrm>
                <a:off x="37916738" y="14732208"/>
                <a:ext cx="365760" cy="43051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A</a:t>
                </a:r>
                <a:endParaRPr lang="zh-CN" altLang="en-US" sz="2000" dirty="0"/>
              </a:p>
            </p:txBody>
          </p:sp>
          <p:sp>
            <p:nvSpPr>
              <p:cNvPr id="451" name="矩形 450">
                <a:extLst>
                  <a:ext uri="{FF2B5EF4-FFF2-40B4-BE49-F238E27FC236}">
                    <a16:creationId xmlns:a16="http://schemas.microsoft.com/office/drawing/2014/main" id="{7A980581-953B-F11C-E986-136BD045973D}"/>
                  </a:ext>
                </a:extLst>
              </p:cNvPr>
              <p:cNvSpPr/>
              <p:nvPr/>
            </p:nvSpPr>
            <p:spPr>
              <a:xfrm>
                <a:off x="40050392" y="14736782"/>
                <a:ext cx="365760" cy="43051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A</a:t>
                </a:r>
                <a:endParaRPr lang="zh-CN" altLang="en-US" sz="2000" dirty="0"/>
              </a:p>
            </p:txBody>
          </p:sp>
          <p:sp>
            <p:nvSpPr>
              <p:cNvPr id="452" name="箭头: 右 451">
                <a:extLst>
                  <a:ext uri="{FF2B5EF4-FFF2-40B4-BE49-F238E27FC236}">
                    <a16:creationId xmlns:a16="http://schemas.microsoft.com/office/drawing/2014/main" id="{614DC879-C028-A641-17A3-A3FC0C3E824F}"/>
                  </a:ext>
                </a:extLst>
              </p:cNvPr>
              <p:cNvSpPr/>
              <p:nvPr/>
            </p:nvSpPr>
            <p:spPr>
              <a:xfrm>
                <a:off x="34288020" y="15733921"/>
                <a:ext cx="8295253" cy="269009"/>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3" name="矩形 452">
                <a:extLst>
                  <a:ext uri="{FF2B5EF4-FFF2-40B4-BE49-F238E27FC236}">
                    <a16:creationId xmlns:a16="http://schemas.microsoft.com/office/drawing/2014/main" id="{577166B6-AC4E-30EA-000E-7AAADF9CD797}"/>
                  </a:ext>
                </a:extLst>
              </p:cNvPr>
              <p:cNvSpPr/>
              <p:nvPr/>
            </p:nvSpPr>
            <p:spPr>
              <a:xfrm>
                <a:off x="35192142" y="15652754"/>
                <a:ext cx="365760" cy="43051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V</a:t>
                </a:r>
                <a:endParaRPr lang="zh-CN" altLang="en-US" sz="2000" dirty="0"/>
              </a:p>
            </p:txBody>
          </p:sp>
          <p:sp>
            <p:nvSpPr>
              <p:cNvPr id="454" name="矩形 453">
                <a:extLst>
                  <a:ext uri="{FF2B5EF4-FFF2-40B4-BE49-F238E27FC236}">
                    <a16:creationId xmlns:a16="http://schemas.microsoft.com/office/drawing/2014/main" id="{41E6CA99-8CFB-09B9-1256-E89DD75F64C2}"/>
                  </a:ext>
                </a:extLst>
              </p:cNvPr>
              <p:cNvSpPr/>
              <p:nvPr/>
            </p:nvSpPr>
            <p:spPr>
              <a:xfrm>
                <a:off x="35994782" y="15652754"/>
                <a:ext cx="365760" cy="430513"/>
              </a:xfrm>
              <a:prstGeom prst="rect">
                <a:avLst/>
              </a:prstGeom>
              <a:solidFill>
                <a:srgbClr val="FF0000"/>
              </a:solidFill>
              <a:ln w="31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L</a:t>
                </a:r>
                <a:endParaRPr lang="zh-CN" altLang="en-US" sz="2000" dirty="0">
                  <a:solidFill>
                    <a:schemeClr val="bg1"/>
                  </a:solidFill>
                </a:endParaRPr>
              </a:p>
            </p:txBody>
          </p:sp>
          <p:sp>
            <p:nvSpPr>
              <p:cNvPr id="455" name="矩形 454">
                <a:extLst>
                  <a:ext uri="{FF2B5EF4-FFF2-40B4-BE49-F238E27FC236}">
                    <a16:creationId xmlns:a16="http://schemas.microsoft.com/office/drawing/2014/main" id="{4AFF772B-5878-C4B2-3E8A-2858716C0BB7}"/>
                  </a:ext>
                </a:extLst>
              </p:cNvPr>
              <p:cNvSpPr/>
              <p:nvPr/>
            </p:nvSpPr>
            <p:spPr>
              <a:xfrm>
                <a:off x="37916751" y="15658926"/>
                <a:ext cx="365760" cy="43051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A</a:t>
                </a:r>
                <a:endParaRPr lang="zh-CN" altLang="en-US" sz="2000" dirty="0"/>
              </a:p>
            </p:txBody>
          </p:sp>
          <p:sp>
            <p:nvSpPr>
              <p:cNvPr id="456" name="矩形 455">
                <a:extLst>
                  <a:ext uri="{FF2B5EF4-FFF2-40B4-BE49-F238E27FC236}">
                    <a16:creationId xmlns:a16="http://schemas.microsoft.com/office/drawing/2014/main" id="{E6A49683-4E06-BE3B-D967-876F29D4C3D9}"/>
                  </a:ext>
                </a:extLst>
              </p:cNvPr>
              <p:cNvSpPr/>
              <p:nvPr/>
            </p:nvSpPr>
            <p:spPr>
              <a:xfrm>
                <a:off x="40050405" y="15663500"/>
                <a:ext cx="365760" cy="43051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a:t>A</a:t>
                </a:r>
                <a:endParaRPr lang="zh-CN" altLang="en-US" sz="2000" dirty="0"/>
              </a:p>
            </p:txBody>
          </p:sp>
        </p:grpSp>
      </p:grpSp>
      <p:sp>
        <p:nvSpPr>
          <p:cNvPr id="457" name="文本框 456">
            <a:extLst>
              <a:ext uri="{FF2B5EF4-FFF2-40B4-BE49-F238E27FC236}">
                <a16:creationId xmlns:a16="http://schemas.microsoft.com/office/drawing/2014/main" id="{EF6AD9AB-92A8-EEEF-962E-FE91BC64CC63}"/>
              </a:ext>
            </a:extLst>
          </p:cNvPr>
          <p:cNvSpPr txBox="1"/>
          <p:nvPr/>
        </p:nvSpPr>
        <p:spPr>
          <a:xfrm rot="10800000" flipV="1">
            <a:off x="33702759" y="17322715"/>
            <a:ext cx="9065620" cy="646331"/>
          </a:xfrm>
          <a:prstGeom prst="rect">
            <a:avLst/>
          </a:prstGeom>
          <a:noFill/>
        </p:spPr>
        <p:txBody>
          <a:bodyPr wrap="square">
            <a:spAutoFit/>
          </a:bodyPr>
          <a:lstStyle/>
          <a:p>
            <a:pPr algn="ctr">
              <a:spcBef>
                <a:spcPts val="1200"/>
              </a:spcBef>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Figure 8: Pathogenicity prediction of four missense mutations </a:t>
            </a:r>
            <a:r>
              <a:rPr lang="en-US" altLang="zh-CN" sz="1800" b="1" kern="100" dirty="0">
                <a:latin typeface="Calibri" panose="020F0502020204030204" pitchFamily="34" charset="0"/>
                <a:ea typeface="DengXian" panose="02010600030101010101" pitchFamily="2" charset="-122"/>
                <a:cs typeface="Times New Roman" panose="02020603050405020304" pitchFamily="18" charset="0"/>
              </a:rPr>
              <a:t>of</a:t>
            </a:r>
            <a:r>
              <a:rPr lang="zh-CN" altLang="en-US" sz="1800" b="1" kern="100" dirty="0">
                <a:latin typeface="Calibri" panose="020F0502020204030204" pitchFamily="34" charset="0"/>
                <a:ea typeface="DengXian" panose="02010600030101010101" pitchFamily="2" charset="-122"/>
                <a:cs typeface="Times New Roman" panose="02020603050405020304" pitchFamily="18" charset="0"/>
              </a:rPr>
              <a:t> </a:t>
            </a:r>
            <a:r>
              <a:rPr lang="en-US" altLang="zh-CN" sz="1800" b="1" kern="100" dirty="0" err="1">
                <a:effectLst/>
                <a:latin typeface="Calibri" panose="020F0502020204030204" pitchFamily="34" charset="0"/>
                <a:ea typeface="DengXian" panose="02010600030101010101" pitchFamily="2" charset="-122"/>
                <a:cs typeface="Times New Roman" panose="02020603050405020304" pitchFamily="18" charset="0"/>
              </a:rPr>
              <a:t>MC1R</a:t>
            </a:r>
            <a:r>
              <a:rPr lang="en-US" altLang="zh-CN" sz="1800" b="1" kern="100" dirty="0">
                <a:latin typeface="Calibri" panose="020F0502020204030204" pitchFamily="34" charset="0"/>
                <a:ea typeface="DengXian" panose="02010600030101010101" pitchFamily="2" charset="-122"/>
                <a:cs typeface="Times New Roman" panose="02020603050405020304" pitchFamily="18" charset="0"/>
              </a:rPr>
              <a:t>. </a:t>
            </a:r>
          </a:p>
          <a:p>
            <a:pPr algn="ctr"/>
            <a:r>
              <a:rPr lang="en-US" altLang="zh-CN" sz="1800" kern="100" dirty="0">
                <a:latin typeface="Calibri" panose="020F0502020204030204" pitchFamily="34" charset="0"/>
                <a:ea typeface="DengXian" panose="02010600030101010101" pitchFamily="2" charset="-122"/>
                <a:cs typeface="Times New Roman" panose="02020603050405020304" pitchFamily="18" charset="0"/>
              </a:rPr>
              <a:t>Red : predicted to be pathogenic </a:t>
            </a:r>
            <a:r>
              <a:rPr lang="zh-CN" altLang="en-US" sz="1800" kern="100" dirty="0">
                <a:latin typeface="Calibri" panose="020F0502020204030204" pitchFamily="34" charset="0"/>
                <a:ea typeface="DengXian" panose="02010600030101010101" pitchFamily="2" charset="-122"/>
                <a:cs typeface="Times New Roman" panose="02020603050405020304" pitchFamily="18" charset="0"/>
              </a:rPr>
              <a:t>；</a:t>
            </a:r>
            <a:r>
              <a:rPr lang="en-US" altLang="zh-CN" sz="1800" kern="100" dirty="0">
                <a:latin typeface="Calibri" panose="020F0502020204030204" pitchFamily="34" charset="0"/>
                <a:ea typeface="DengXian" panose="02010600030101010101" pitchFamily="2" charset="-122"/>
                <a:cs typeface="Times New Roman" panose="02020603050405020304" pitchFamily="18" charset="0"/>
              </a:rPr>
              <a:t> green: predicted to be benign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grpSp>
        <p:nvGrpSpPr>
          <p:cNvPr id="458" name="组合 457">
            <a:extLst>
              <a:ext uri="{FF2B5EF4-FFF2-40B4-BE49-F238E27FC236}">
                <a16:creationId xmlns:a16="http://schemas.microsoft.com/office/drawing/2014/main" id="{9386A0BC-4A92-FD4F-0897-6A5E4E335250}"/>
              </a:ext>
            </a:extLst>
          </p:cNvPr>
          <p:cNvGrpSpPr/>
          <p:nvPr/>
        </p:nvGrpSpPr>
        <p:grpSpPr>
          <a:xfrm>
            <a:off x="33772534" y="10644789"/>
            <a:ext cx="9313803" cy="2334765"/>
            <a:chOff x="33803639" y="10751726"/>
            <a:chExt cx="8995844" cy="2011132"/>
          </a:xfrm>
        </p:grpSpPr>
        <p:pic>
          <p:nvPicPr>
            <p:cNvPr id="459" name="图片 458">
              <a:extLst>
                <a:ext uri="{FF2B5EF4-FFF2-40B4-BE49-F238E27FC236}">
                  <a16:creationId xmlns:a16="http://schemas.microsoft.com/office/drawing/2014/main" id="{91284F80-C711-0588-562A-D4B4C32EC397}"/>
                </a:ext>
              </a:extLst>
            </p:cNvPr>
            <p:cNvPicPr>
              <a:picLocks noChangeAspect="1"/>
            </p:cNvPicPr>
            <p:nvPr/>
          </p:nvPicPr>
          <p:blipFill>
            <a:blip r:embed="rId33"/>
            <a:stretch>
              <a:fillRect/>
            </a:stretch>
          </p:blipFill>
          <p:spPr>
            <a:xfrm>
              <a:off x="33803639" y="10761009"/>
              <a:ext cx="4331045" cy="2001849"/>
            </a:xfrm>
            <a:prstGeom prst="rect">
              <a:avLst/>
            </a:prstGeom>
          </p:spPr>
        </p:pic>
        <p:pic>
          <p:nvPicPr>
            <p:cNvPr id="460" name="图片 459">
              <a:extLst>
                <a:ext uri="{FF2B5EF4-FFF2-40B4-BE49-F238E27FC236}">
                  <a16:creationId xmlns:a16="http://schemas.microsoft.com/office/drawing/2014/main" id="{DDD918B1-AEC8-00DB-656F-DFE5A4F1024B}"/>
                </a:ext>
              </a:extLst>
            </p:cNvPr>
            <p:cNvPicPr>
              <a:picLocks noChangeAspect="1"/>
            </p:cNvPicPr>
            <p:nvPr/>
          </p:nvPicPr>
          <p:blipFill>
            <a:blip r:embed="rId34"/>
            <a:stretch>
              <a:fillRect/>
            </a:stretch>
          </p:blipFill>
          <p:spPr>
            <a:xfrm>
              <a:off x="38468438" y="10751726"/>
              <a:ext cx="4331045" cy="2006046"/>
            </a:xfrm>
            <a:prstGeom prst="rect">
              <a:avLst/>
            </a:prstGeom>
          </p:spPr>
        </p:pic>
        <p:sp>
          <p:nvSpPr>
            <p:cNvPr id="461" name="矩形 460">
              <a:extLst>
                <a:ext uri="{FF2B5EF4-FFF2-40B4-BE49-F238E27FC236}">
                  <a16:creationId xmlns:a16="http://schemas.microsoft.com/office/drawing/2014/main" id="{D1E492E5-1B94-9B58-E908-3DDC2AF04BEF}"/>
                </a:ext>
              </a:extLst>
            </p:cNvPr>
            <p:cNvSpPr/>
            <p:nvPr/>
          </p:nvSpPr>
          <p:spPr>
            <a:xfrm>
              <a:off x="37746506" y="12295434"/>
              <a:ext cx="365760" cy="4305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a:t>
              </a:r>
              <a:endParaRPr lang="zh-CN" altLang="en-US" sz="2000" dirty="0">
                <a:solidFill>
                  <a:schemeClr val="tx1"/>
                </a:solidFill>
              </a:endParaRPr>
            </a:p>
          </p:txBody>
        </p:sp>
        <p:sp>
          <p:nvSpPr>
            <p:cNvPr id="462" name="矩形 461">
              <a:extLst>
                <a:ext uri="{FF2B5EF4-FFF2-40B4-BE49-F238E27FC236}">
                  <a16:creationId xmlns:a16="http://schemas.microsoft.com/office/drawing/2014/main" id="{7A220E5E-0B92-E4A8-8AE0-A02B0C3CD4AF}"/>
                </a:ext>
              </a:extLst>
            </p:cNvPr>
            <p:cNvSpPr/>
            <p:nvPr/>
          </p:nvSpPr>
          <p:spPr>
            <a:xfrm>
              <a:off x="42410360" y="12285276"/>
              <a:ext cx="365760" cy="4305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B</a:t>
              </a:r>
              <a:endParaRPr lang="zh-CN" altLang="en-US" sz="2000" dirty="0">
                <a:solidFill>
                  <a:schemeClr val="tx1"/>
                </a:solidFill>
              </a:endParaRPr>
            </a:p>
          </p:txBody>
        </p:sp>
      </p:grpSp>
      <p:pic>
        <p:nvPicPr>
          <p:cNvPr id="463" name="图片 462">
            <a:extLst>
              <a:ext uri="{FF2B5EF4-FFF2-40B4-BE49-F238E27FC236}">
                <a16:creationId xmlns:a16="http://schemas.microsoft.com/office/drawing/2014/main" id="{9F20C299-A762-042D-4C59-A1404DE73F86}"/>
              </a:ext>
            </a:extLst>
          </p:cNvPr>
          <p:cNvPicPr>
            <a:picLocks noChangeAspect="1"/>
          </p:cNvPicPr>
          <p:nvPr/>
        </p:nvPicPr>
        <p:blipFill>
          <a:blip r:embed="rId35"/>
          <a:stretch>
            <a:fillRect/>
          </a:stretch>
        </p:blipFill>
        <p:spPr>
          <a:xfrm>
            <a:off x="33679773" y="20135884"/>
            <a:ext cx="848013" cy="8480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69" name="文本框 468">
            <a:extLst>
              <a:ext uri="{FF2B5EF4-FFF2-40B4-BE49-F238E27FC236}">
                <a16:creationId xmlns:a16="http://schemas.microsoft.com/office/drawing/2014/main" id="{845D5221-B16D-45B7-152E-25E54B1FD801}"/>
              </a:ext>
            </a:extLst>
          </p:cNvPr>
          <p:cNvSpPr txBox="1"/>
          <p:nvPr/>
        </p:nvSpPr>
        <p:spPr>
          <a:xfrm>
            <a:off x="38441083" y="19369940"/>
            <a:ext cx="5084234" cy="5457263"/>
          </a:xfrm>
          <a:prstGeom prst="rect">
            <a:avLst/>
          </a:prstGeom>
          <a:noFill/>
        </p:spPr>
        <p:txBody>
          <a:bodyPr wrap="square">
            <a:spAutoFit/>
          </a:bodyPr>
          <a:lstStyle/>
          <a:p>
            <a:pPr marL="342900" indent="-342900">
              <a:lnSpc>
                <a:spcPct val="110000"/>
              </a:lnSpc>
              <a:spcAft>
                <a:spcPts val="600"/>
              </a:spcAft>
              <a:buFont typeface="Arial" panose="020B0604020202020204" pitchFamily="34" charset="0"/>
              <a:buChar char="•"/>
            </a:pPr>
            <a:r>
              <a:rPr lang="en-US" altLang="zh-CN" sz="2500" b="1" i="0" dirty="0">
                <a:solidFill>
                  <a:srgbClr val="404040"/>
                </a:solidFill>
                <a:effectLst/>
                <a:latin typeface="DeepSeek-CJK-patch"/>
              </a:rPr>
              <a:t>Fueled by The Three Tools</a:t>
            </a:r>
            <a:r>
              <a:rPr lang="en-US" altLang="zh-CN" sz="2500" b="0" i="0" dirty="0">
                <a:solidFill>
                  <a:srgbClr val="404040"/>
                </a:solidFill>
                <a:effectLst/>
                <a:latin typeface="DeepSeek-CJK-patch"/>
              </a:rPr>
              <a:t> – Uses the three human genomic tools.</a:t>
            </a:r>
          </a:p>
          <a:p>
            <a:pPr marL="342900" indent="-342900">
              <a:lnSpc>
                <a:spcPct val="110000"/>
              </a:lnSpc>
              <a:spcAft>
                <a:spcPts val="600"/>
              </a:spcAft>
              <a:buFont typeface="Arial" panose="020B0604020202020204" pitchFamily="34" charset="0"/>
              <a:buChar char="•"/>
            </a:pPr>
            <a:r>
              <a:rPr lang="en-US" altLang="zh-CN" sz="2500" b="1" i="0" dirty="0">
                <a:solidFill>
                  <a:srgbClr val="404040"/>
                </a:solidFill>
                <a:effectLst/>
                <a:latin typeface="DeepSeek-CJK-patch"/>
              </a:rPr>
              <a:t>Predictions Made Simple</a:t>
            </a:r>
            <a:r>
              <a:rPr lang="en-US" altLang="zh-CN" sz="2500" b="0" i="0" dirty="0">
                <a:solidFill>
                  <a:srgbClr val="404040"/>
                </a:solidFill>
                <a:effectLst/>
                <a:latin typeface="DeepSeek-CJK-patch"/>
              </a:rPr>
              <a:t> – Just input </a:t>
            </a:r>
            <a:r>
              <a:rPr lang="en-US" altLang="zh-CN" sz="2500" dirty="0">
                <a:solidFill>
                  <a:srgbClr val="404040"/>
                </a:solidFill>
                <a:latin typeface="DeepSeek-CJK-patch"/>
              </a:rPr>
              <a:t>species</a:t>
            </a:r>
            <a:r>
              <a:rPr lang="en-US" altLang="zh-CN" sz="2500" b="0" i="0" dirty="0">
                <a:solidFill>
                  <a:srgbClr val="404040"/>
                </a:solidFill>
                <a:effectLst/>
                <a:latin typeface="DeepSeek-CJK-patch"/>
              </a:rPr>
              <a:t>, gene, and variant; get prediction.</a:t>
            </a:r>
          </a:p>
          <a:p>
            <a:pPr marL="342900" indent="-342900">
              <a:lnSpc>
                <a:spcPct val="110000"/>
              </a:lnSpc>
              <a:spcAft>
                <a:spcPts val="600"/>
              </a:spcAft>
              <a:buFont typeface="Arial" panose="020B0604020202020204" pitchFamily="34" charset="0"/>
              <a:buChar char="•"/>
            </a:pPr>
            <a:r>
              <a:rPr lang="en-US" altLang="zh-CN" sz="2500" b="1" i="0" dirty="0">
                <a:solidFill>
                  <a:srgbClr val="404040"/>
                </a:solidFill>
                <a:effectLst/>
                <a:latin typeface="DeepSeek-CJK-patch"/>
              </a:rPr>
              <a:t>Decision </a:t>
            </a:r>
            <a:r>
              <a:rPr lang="en-US" altLang="zh-CN" sz="2500" b="1" dirty="0">
                <a:solidFill>
                  <a:srgbClr val="404040"/>
                </a:solidFill>
                <a:latin typeface="DeepSeek-CJK-patch"/>
              </a:rPr>
              <a:t>M</a:t>
            </a:r>
            <a:r>
              <a:rPr lang="en-US" altLang="zh-CN" sz="2500" b="1" i="0" dirty="0">
                <a:solidFill>
                  <a:srgbClr val="404040"/>
                </a:solidFill>
                <a:effectLst/>
                <a:latin typeface="DeepSeek-CJK-patch"/>
              </a:rPr>
              <a:t>ade by Majority </a:t>
            </a:r>
            <a:r>
              <a:rPr lang="en-US" altLang="zh-CN" sz="2500" b="0" i="0" dirty="0">
                <a:solidFill>
                  <a:srgbClr val="404040"/>
                </a:solidFill>
                <a:effectLst/>
                <a:latin typeface="DeepSeek-CJK-patch"/>
              </a:rPr>
              <a:t> – Final call based on agreement of ≥2 tools.</a:t>
            </a:r>
          </a:p>
          <a:p>
            <a:pPr marL="342900" indent="-342900">
              <a:lnSpc>
                <a:spcPct val="110000"/>
              </a:lnSpc>
              <a:spcAft>
                <a:spcPts val="600"/>
              </a:spcAft>
              <a:buFont typeface="Arial" panose="020B0604020202020204" pitchFamily="34" charset="0"/>
              <a:buChar char="•"/>
            </a:pPr>
            <a:r>
              <a:rPr lang="en-US" altLang="zh-CN" sz="2500" b="1" i="0" dirty="0">
                <a:solidFill>
                  <a:srgbClr val="404040"/>
                </a:solidFill>
                <a:effectLst/>
                <a:latin typeface="DeepSeek-CJK-patch"/>
              </a:rPr>
              <a:t>Expansion Made Easy</a:t>
            </a:r>
            <a:r>
              <a:rPr lang="en-US" altLang="zh-CN" sz="2500" b="0" i="0" dirty="0">
                <a:solidFill>
                  <a:srgbClr val="404040"/>
                </a:solidFill>
                <a:effectLst/>
                <a:latin typeface="DeepSeek-CJK-patch"/>
              </a:rPr>
              <a:t> – Modular design for future data or models.</a:t>
            </a:r>
          </a:p>
          <a:p>
            <a:pPr marL="342900" indent="-342900">
              <a:lnSpc>
                <a:spcPct val="110000"/>
              </a:lnSpc>
              <a:buFont typeface="Arial" panose="020B0604020202020204" pitchFamily="34" charset="0"/>
              <a:buChar char="•"/>
            </a:pPr>
            <a:r>
              <a:rPr lang="en-US" altLang="zh-CN" sz="2500" b="1" i="0" dirty="0">
                <a:solidFill>
                  <a:srgbClr val="404040"/>
                </a:solidFill>
                <a:effectLst/>
                <a:latin typeface="DeepSeek-CJK-patch"/>
              </a:rPr>
              <a:t>Ready for Offline Use</a:t>
            </a:r>
            <a:r>
              <a:rPr lang="en-US" altLang="zh-CN" sz="2500" b="0" i="0" dirty="0">
                <a:solidFill>
                  <a:srgbClr val="404040"/>
                </a:solidFill>
                <a:effectLst/>
                <a:latin typeface="DeepSeek-CJK-patch"/>
              </a:rPr>
              <a:t> – No dependency on live servers.</a:t>
            </a:r>
            <a:endParaRPr lang="zh-CN" altLang="en-US" sz="2500" dirty="0"/>
          </a:p>
        </p:txBody>
      </p:sp>
      <p:grpSp>
        <p:nvGrpSpPr>
          <p:cNvPr id="23" name="组合 22">
            <a:extLst>
              <a:ext uri="{FF2B5EF4-FFF2-40B4-BE49-F238E27FC236}">
                <a16:creationId xmlns:a16="http://schemas.microsoft.com/office/drawing/2014/main" id="{57BAC300-8F2A-7CB0-38B7-871BE2147D8A}"/>
              </a:ext>
            </a:extLst>
          </p:cNvPr>
          <p:cNvGrpSpPr/>
          <p:nvPr/>
        </p:nvGrpSpPr>
        <p:grpSpPr>
          <a:xfrm>
            <a:off x="33505883" y="19907207"/>
            <a:ext cx="4864819" cy="4784642"/>
            <a:chOff x="33505883" y="19907207"/>
            <a:chExt cx="4864819" cy="4784642"/>
          </a:xfrm>
        </p:grpSpPr>
        <p:sp>
          <p:nvSpPr>
            <p:cNvPr id="464" name="矩形 463">
              <a:extLst>
                <a:ext uri="{FF2B5EF4-FFF2-40B4-BE49-F238E27FC236}">
                  <a16:creationId xmlns:a16="http://schemas.microsoft.com/office/drawing/2014/main" id="{B10838A9-0B9C-8951-3910-8833F1FD533E}"/>
                </a:ext>
              </a:extLst>
            </p:cNvPr>
            <p:cNvSpPr/>
            <p:nvPr/>
          </p:nvSpPr>
          <p:spPr>
            <a:xfrm>
              <a:off x="33509895" y="19907207"/>
              <a:ext cx="4860807" cy="427625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文本框 464">
              <a:extLst>
                <a:ext uri="{FF2B5EF4-FFF2-40B4-BE49-F238E27FC236}">
                  <a16:creationId xmlns:a16="http://schemas.microsoft.com/office/drawing/2014/main" id="{623B7DA6-D031-FF82-B18F-F29329F2A404}"/>
                </a:ext>
              </a:extLst>
            </p:cNvPr>
            <p:cNvSpPr txBox="1"/>
            <p:nvPr/>
          </p:nvSpPr>
          <p:spPr>
            <a:xfrm>
              <a:off x="34598412" y="20254679"/>
              <a:ext cx="3731752" cy="584775"/>
            </a:xfrm>
            <a:prstGeom prst="rect">
              <a:avLst/>
            </a:prstGeom>
            <a:noFill/>
          </p:spPr>
          <p:txBody>
            <a:bodyPr wrap="square" rtlCol="0">
              <a:spAutoFit/>
            </a:bodyPr>
            <a:lstStyle/>
            <a:p>
              <a:r>
                <a:rPr lang="en-US" altLang="zh-CN" sz="2000" dirty="0" err="1"/>
                <a:t>AniMisPath</a:t>
              </a:r>
              <a:endParaRPr lang="en-US" altLang="zh-CN" sz="2000" dirty="0"/>
            </a:p>
            <a:p>
              <a:r>
                <a:rPr lang="en-US" altLang="zh-CN" sz="1200" dirty="0"/>
                <a:t>Animal Protein Missense Variant Pathogenicity Predictor </a:t>
              </a:r>
              <a:endParaRPr lang="zh-CN" altLang="en-US" sz="1200" dirty="0"/>
            </a:p>
          </p:txBody>
        </p:sp>
        <p:pic>
          <p:nvPicPr>
            <p:cNvPr id="466" name="图片 465" descr="图形用户界面, 文本, 应用程序, 聊天或短信&#10;&#10;AI 生成的内容可能不正确。">
              <a:extLst>
                <a:ext uri="{FF2B5EF4-FFF2-40B4-BE49-F238E27FC236}">
                  <a16:creationId xmlns:a16="http://schemas.microsoft.com/office/drawing/2014/main" id="{E32863B3-AA4E-ABAE-81DA-68A0553DD001}"/>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3620814" y="21162600"/>
              <a:ext cx="1393391" cy="281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7" name="图片 466" descr="图形用户界面, 文本, 应用程序&#10;&#10;AI 生成的内容可能不正确。">
              <a:extLst>
                <a:ext uri="{FF2B5EF4-FFF2-40B4-BE49-F238E27FC236}">
                  <a16:creationId xmlns:a16="http://schemas.microsoft.com/office/drawing/2014/main" id="{79613293-8F27-B656-11A0-BBFF13082E99}"/>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5226597" y="21162600"/>
              <a:ext cx="1393391" cy="281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8" name="图片 467" descr="文本&#10;&#10;AI 生成的内容可能不正确。">
              <a:extLst>
                <a:ext uri="{FF2B5EF4-FFF2-40B4-BE49-F238E27FC236}">
                  <a16:creationId xmlns:a16="http://schemas.microsoft.com/office/drawing/2014/main" id="{9A9EB6FD-4DDF-26EE-599C-A291887C6340}"/>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6878854" y="21162600"/>
              <a:ext cx="1356888" cy="281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70" name="文本框 469">
              <a:extLst>
                <a:ext uri="{FF2B5EF4-FFF2-40B4-BE49-F238E27FC236}">
                  <a16:creationId xmlns:a16="http://schemas.microsoft.com/office/drawing/2014/main" id="{C342A059-F7A7-BB31-8809-28F8D4B2190C}"/>
                </a:ext>
              </a:extLst>
            </p:cNvPr>
            <p:cNvSpPr txBox="1"/>
            <p:nvPr/>
          </p:nvSpPr>
          <p:spPr>
            <a:xfrm>
              <a:off x="33505883" y="24322517"/>
              <a:ext cx="4824281" cy="369332"/>
            </a:xfrm>
            <a:prstGeom prst="rect">
              <a:avLst/>
            </a:prstGeom>
            <a:noFill/>
          </p:spPr>
          <p:txBody>
            <a:bodyPr wrap="square" rtlCol="0">
              <a:spAutoFit/>
            </a:bodyPr>
            <a:lstStyle/>
            <a:p>
              <a:pPr algn="ct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Figure 9: Screen shots of </a:t>
              </a:r>
              <a:r>
                <a:rPr lang="en-US" altLang="zh-CN" sz="1800" b="1" kern="100" dirty="0" err="1">
                  <a:effectLst/>
                  <a:latin typeface="Calibri" panose="020F0502020204030204" pitchFamily="34" charset="0"/>
                  <a:ea typeface="DengXian" panose="02010600030101010101" pitchFamily="2" charset="-122"/>
                  <a:cs typeface="Times New Roman" panose="02020603050405020304" pitchFamily="18" charset="0"/>
                </a:rPr>
                <a:t>AniMisPath</a:t>
              </a:r>
              <a:endParaRPr lang="zh-CN" altLang="en-US" sz="1800" dirty="0"/>
            </a:p>
          </p:txBody>
        </p:sp>
      </p:grpSp>
      <p:sp>
        <p:nvSpPr>
          <p:cNvPr id="471" name="Text Placeholder 14">
            <a:extLst>
              <a:ext uri="{FF2B5EF4-FFF2-40B4-BE49-F238E27FC236}">
                <a16:creationId xmlns:a16="http://schemas.microsoft.com/office/drawing/2014/main" id="{16D70CA0-6767-C350-6B79-70BA01580811}"/>
              </a:ext>
            </a:extLst>
          </p:cNvPr>
          <p:cNvSpPr txBox="1">
            <a:spLocks/>
          </p:cNvSpPr>
          <p:nvPr/>
        </p:nvSpPr>
        <p:spPr>
          <a:xfrm>
            <a:off x="33324042" y="25708763"/>
            <a:ext cx="10201275" cy="568499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10000"/>
              </a:lnSpc>
            </a:pPr>
            <a:r>
              <a:rPr lang="en-US" b="1" dirty="0">
                <a:latin typeface="+mn-lt"/>
              </a:rPr>
              <a:t>Strengths</a:t>
            </a:r>
          </a:p>
          <a:p>
            <a:pPr marL="396875" lvl="1" indent="-396875" algn="just">
              <a:lnSpc>
                <a:spcPct val="110000"/>
              </a:lnSpc>
              <a:buFont typeface="Arial" pitchFamily="34" charset="0"/>
              <a:buChar char="•"/>
            </a:pPr>
            <a:r>
              <a:rPr lang="en-US" altLang="zh-CN" dirty="0">
                <a:latin typeface="+mn-lt"/>
              </a:rPr>
              <a:t>This is the first systematic evaluation of human-based tools using the "mock" strategy for missense variant prediction in domestic mammals.</a:t>
            </a:r>
          </a:p>
          <a:p>
            <a:pPr marL="396875" lvl="1" indent="-396875" algn="just">
              <a:lnSpc>
                <a:spcPct val="110000"/>
              </a:lnSpc>
              <a:buFont typeface="Arial" pitchFamily="34" charset="0"/>
              <a:buChar char="•"/>
            </a:pPr>
            <a:r>
              <a:rPr lang="en-US" altLang="zh-CN" dirty="0">
                <a:latin typeface="+mn-lt"/>
              </a:rPr>
              <a:t>The results highlighted the protein function-pathogenicity discrepancy as a key limitation in cross-species prediction.</a:t>
            </a:r>
          </a:p>
          <a:p>
            <a:pPr marL="396875" lvl="1" indent="-396875" algn="just">
              <a:lnSpc>
                <a:spcPct val="110000"/>
              </a:lnSpc>
              <a:buFont typeface="Arial" pitchFamily="34" charset="0"/>
              <a:buChar char="•"/>
            </a:pPr>
            <a:r>
              <a:rPr lang="en-US" altLang="zh-CN" dirty="0">
                <a:latin typeface="+mn-lt"/>
              </a:rPr>
              <a:t>The prototype app enabled rapid animal missense  variant assessment.</a:t>
            </a:r>
          </a:p>
          <a:p>
            <a:pPr marL="0" lvl="1" indent="0" algn="just">
              <a:lnSpc>
                <a:spcPct val="110000"/>
              </a:lnSpc>
              <a:buFont typeface="Arial" pitchFamily="34" charset="0"/>
              <a:buNone/>
            </a:pPr>
            <a:r>
              <a:rPr lang="en-US" b="1" dirty="0">
                <a:latin typeface="+mn-lt"/>
              </a:rPr>
              <a:t>Limitations</a:t>
            </a:r>
          </a:p>
          <a:p>
            <a:pPr marL="342900" lvl="1" indent="-342900" algn="just">
              <a:lnSpc>
                <a:spcPct val="110000"/>
              </a:lnSpc>
              <a:buFont typeface="Arial" pitchFamily="34" charset="0"/>
              <a:buChar char="•"/>
            </a:pPr>
            <a:r>
              <a:rPr lang="en-US" dirty="0">
                <a:latin typeface="+mn-lt"/>
              </a:rPr>
              <a:t>Not all animal mutations could be predicted due to absence of corresponding human protein residues.</a:t>
            </a:r>
            <a:r>
              <a:rPr lang="en-US" altLang="zh-CN" dirty="0">
                <a:latin typeface="+mn-lt"/>
              </a:rPr>
              <a:t> </a:t>
            </a:r>
          </a:p>
          <a:p>
            <a:pPr marL="342900" lvl="1" indent="-342900" algn="just">
              <a:lnSpc>
                <a:spcPct val="110000"/>
              </a:lnSpc>
              <a:buFont typeface="Arial" pitchFamily="34" charset="0"/>
              <a:buChar char="•"/>
            </a:pPr>
            <a:r>
              <a:rPr lang="en-US" altLang="zh-CN" dirty="0">
                <a:latin typeface="+mn-lt"/>
              </a:rPr>
              <a:t>Small size of the OMIA dataset may introduce prediction biases.</a:t>
            </a:r>
            <a:endParaRPr lang="en-US" dirty="0">
              <a:latin typeface="+mn-lt"/>
            </a:endParaRPr>
          </a:p>
          <a:p>
            <a:pPr marL="342900" lvl="1" indent="-342900" algn="just">
              <a:lnSpc>
                <a:spcPct val="110000"/>
              </a:lnSpc>
              <a:buFont typeface="Arial" pitchFamily="34" charset="0"/>
              <a:buChar char="•"/>
            </a:pPr>
            <a:r>
              <a:rPr lang="en-US" dirty="0">
                <a:latin typeface="+mn-lt"/>
              </a:rPr>
              <a:t>Only three human genomic tools were evaluated in this study.</a:t>
            </a:r>
          </a:p>
        </p:txBody>
      </p:sp>
      <p:sp>
        <p:nvSpPr>
          <p:cNvPr id="473" name="Text Placeholder 14">
            <a:extLst>
              <a:ext uri="{FF2B5EF4-FFF2-40B4-BE49-F238E27FC236}">
                <a16:creationId xmlns:a16="http://schemas.microsoft.com/office/drawing/2014/main" id="{81797DC8-1CAF-77B4-ABC0-524746F66AFC}"/>
              </a:ext>
            </a:extLst>
          </p:cNvPr>
          <p:cNvSpPr txBox="1">
            <a:spLocks/>
          </p:cNvSpPr>
          <p:nvPr/>
        </p:nvSpPr>
        <p:spPr>
          <a:xfrm>
            <a:off x="33218072" y="31996638"/>
            <a:ext cx="10201275" cy="640365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lgn="just">
              <a:lnSpc>
                <a:spcPct val="110000"/>
              </a:lnSpc>
              <a:spcBef>
                <a:spcPts val="0"/>
              </a:spcBef>
              <a:spcAft>
                <a:spcPts val="1200"/>
              </a:spcAft>
              <a:buFont typeface="Arial" panose="020B0604020202020204" pitchFamily="34" charset="0"/>
              <a:buChar char="•"/>
            </a:pPr>
            <a:r>
              <a:rPr lang="en-US" altLang="zh-CN" dirty="0">
                <a:latin typeface="+mn-lt"/>
              </a:rPr>
              <a:t>Human genomic tools (AlphaMissense, ESM-1b, and PolyPhen-2) demonstrated moderate overall accuracy in interpreting selected missense variants in domestic mammals from the OMIA dataset using the "mock" strategy, showing high sensitivity but low specificity.</a:t>
            </a:r>
          </a:p>
          <a:p>
            <a:pPr marL="342900" indent="-342900" algn="just">
              <a:lnSpc>
                <a:spcPct val="110000"/>
              </a:lnSpc>
              <a:spcBef>
                <a:spcPts val="0"/>
              </a:spcBef>
              <a:spcAft>
                <a:spcPts val="1200"/>
              </a:spcAft>
              <a:buFont typeface="Arial" panose="020B0604020202020204" pitchFamily="34" charset="0"/>
              <a:buChar char="•"/>
            </a:pPr>
            <a:r>
              <a:rPr lang="en-US" altLang="zh-CN" dirty="0">
                <a:latin typeface="+mn-lt"/>
              </a:rPr>
              <a:t>The high sensitivity suggested that these tools, combined with the "mock" strategy, were effective at detecting variants associated with severe or lethal diseases in domestic mammals, and may have potential for improving breeding and farming practices.</a:t>
            </a:r>
          </a:p>
          <a:p>
            <a:pPr marL="342900" indent="-342900" algn="just">
              <a:lnSpc>
                <a:spcPct val="110000"/>
              </a:lnSpc>
              <a:buFont typeface="Arial" panose="020B0604020202020204" pitchFamily="34" charset="0"/>
              <a:buChar char="•"/>
            </a:pPr>
            <a:r>
              <a:rPr lang="en-US" altLang="zh-CN" dirty="0">
                <a:latin typeface="+mn-lt"/>
              </a:rPr>
              <a:t>The low specificity likely arose from a conceptual mismatch between the OMIA-defined term "non-deleterious" and the "benign" classification used in genomic tools.</a:t>
            </a:r>
          </a:p>
          <a:p>
            <a:pPr marL="342900" indent="-342900" algn="just">
              <a:lnSpc>
                <a:spcPct val="110000"/>
              </a:lnSpc>
              <a:buFont typeface="Arial" panose="020B0604020202020204" pitchFamily="34" charset="0"/>
              <a:buChar char="•"/>
            </a:pPr>
            <a:r>
              <a:rPr lang="en-US" dirty="0">
                <a:latin typeface="+mn-lt"/>
              </a:rPr>
              <a:t>Relevant tools, such as the prototype app, may facilitate the quick assessment of animal missense variants.</a:t>
            </a:r>
          </a:p>
        </p:txBody>
      </p:sp>
      <p:sp>
        <p:nvSpPr>
          <p:cNvPr id="474" name="Text Placeholder 16">
            <a:extLst>
              <a:ext uri="{FF2B5EF4-FFF2-40B4-BE49-F238E27FC236}">
                <a16:creationId xmlns:a16="http://schemas.microsoft.com/office/drawing/2014/main" id="{AA9FD158-2F0F-630A-0FA7-A1AF9F41E04D}"/>
              </a:ext>
            </a:extLst>
          </p:cNvPr>
          <p:cNvSpPr txBox="1">
            <a:spLocks/>
          </p:cNvSpPr>
          <p:nvPr/>
        </p:nvSpPr>
        <p:spPr>
          <a:xfrm>
            <a:off x="33248178" y="38990545"/>
            <a:ext cx="10121231" cy="378563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spcBef>
                <a:spcPts val="0"/>
              </a:spcBef>
              <a:buFont typeface="+mj-lt"/>
              <a:buAutoNum type="arabicPeriod"/>
            </a:pPr>
            <a:r>
              <a:rPr lang="en-US" altLang="zh-CN" sz="1800" kern="100" dirty="0">
                <a:latin typeface="+mn-lt"/>
              </a:rPr>
              <a:t>Yang, Y., A. Shao, and M. </a:t>
            </a:r>
            <a:r>
              <a:rPr lang="en-US" altLang="zh-CN" sz="1800" kern="100" dirty="0" err="1">
                <a:latin typeface="+mn-lt"/>
              </a:rPr>
              <a:t>Vihinen</a:t>
            </a:r>
            <a:r>
              <a:rPr lang="en-US" altLang="zh-CN" sz="1800" kern="100" dirty="0">
                <a:latin typeface="+mn-lt"/>
              </a:rPr>
              <a:t>, PON-All: Amino Acid Substitution Tolerance Predictor for All Organisms. Front Mol </a:t>
            </a:r>
            <a:r>
              <a:rPr lang="en-US" altLang="zh-CN" sz="1800" kern="100" dirty="0" err="1">
                <a:latin typeface="+mn-lt"/>
              </a:rPr>
              <a:t>Biosci</a:t>
            </a:r>
            <a:r>
              <a:rPr lang="en-US" altLang="zh-CN" sz="1800" kern="100" dirty="0">
                <a:latin typeface="+mn-lt"/>
              </a:rPr>
              <a:t>, 2022. 9: p. 867572.</a:t>
            </a:r>
          </a:p>
          <a:p>
            <a:pPr marL="342900" indent="-342900">
              <a:spcBef>
                <a:spcPts val="0"/>
              </a:spcBef>
              <a:buFont typeface="+mj-lt"/>
              <a:buAutoNum type="arabicPeriod"/>
            </a:pPr>
            <a:r>
              <a:rPr lang="en-US" altLang="zh-CN" sz="1800" kern="100" dirty="0">
                <a:latin typeface="+mn-lt"/>
                <a:ea typeface="宋体" panose="02010600030101010101" pitchFamily="2" charset="-122"/>
              </a:rPr>
              <a:t>Cheng, J., et al., Accurate proteome-wide missense variant effect prediction with </a:t>
            </a:r>
            <a:r>
              <a:rPr lang="en-US" altLang="zh-CN" sz="1800" kern="100" dirty="0" err="1">
                <a:latin typeface="+mn-lt"/>
                <a:ea typeface="宋体" panose="02010600030101010101" pitchFamily="2" charset="-122"/>
              </a:rPr>
              <a:t>AlphaMissense</a:t>
            </a:r>
            <a:r>
              <a:rPr lang="en-US" altLang="zh-CN" sz="1800" kern="100" dirty="0">
                <a:latin typeface="+mn-lt"/>
                <a:ea typeface="宋体" panose="02010600030101010101" pitchFamily="2" charset="-122"/>
              </a:rPr>
              <a:t>. Science, 2023. 381(6664): p. </a:t>
            </a:r>
            <a:r>
              <a:rPr lang="en-US" altLang="zh-CN" sz="1800" kern="100" dirty="0" err="1">
                <a:latin typeface="+mn-lt"/>
                <a:ea typeface="宋体" panose="02010600030101010101" pitchFamily="2" charset="-122"/>
              </a:rPr>
              <a:t>eadg7492</a:t>
            </a:r>
            <a:r>
              <a:rPr lang="en-US" altLang="zh-CN" sz="1800" kern="100" dirty="0">
                <a:latin typeface="+mn-lt"/>
                <a:ea typeface="宋体" panose="02010600030101010101" pitchFamily="2" charset="-122"/>
              </a:rPr>
              <a:t>.</a:t>
            </a:r>
          </a:p>
          <a:p>
            <a:pPr marL="342900" indent="-342900">
              <a:spcBef>
                <a:spcPts val="0"/>
              </a:spcBef>
              <a:buFont typeface="+mj-lt"/>
              <a:buAutoNum type="arabicPeriod"/>
            </a:pPr>
            <a:r>
              <a:rPr lang="en-US" altLang="zh-CN" sz="1800" kern="100" dirty="0">
                <a:latin typeface="+mn-lt"/>
                <a:ea typeface="宋体" panose="02010600030101010101" pitchFamily="2" charset="-122"/>
              </a:rPr>
              <a:t>Brandes, N., et al., Genome-wide prediction of disease variant effects with a deep protein language model. Nat Genet, 2023. 55(9): p. 1512-1522.</a:t>
            </a:r>
          </a:p>
          <a:p>
            <a:pPr marL="342900" indent="-342900">
              <a:spcBef>
                <a:spcPts val="0"/>
              </a:spcBef>
              <a:buFont typeface="+mj-lt"/>
              <a:buAutoNum type="arabicPeriod"/>
            </a:pPr>
            <a:r>
              <a:rPr lang="en-US" altLang="zh-CN" sz="1800" kern="100" dirty="0" err="1">
                <a:latin typeface="+mn-lt"/>
                <a:ea typeface="宋体" panose="02010600030101010101" pitchFamily="2" charset="-122"/>
              </a:rPr>
              <a:t>Adzhubei</a:t>
            </a:r>
            <a:r>
              <a:rPr lang="en-US" altLang="zh-CN" sz="1800" kern="100" dirty="0">
                <a:latin typeface="+mn-lt"/>
                <a:ea typeface="宋体" panose="02010600030101010101" pitchFamily="2" charset="-122"/>
              </a:rPr>
              <a:t>, I.A., et al., A method and server for predicting damaging missense mutations. Nat Methods, 2010. 7(4): p. 248-9.</a:t>
            </a:r>
          </a:p>
          <a:p>
            <a:pPr marL="342900" indent="-342900">
              <a:spcBef>
                <a:spcPts val="0"/>
              </a:spcBef>
              <a:buFont typeface="+mj-lt"/>
              <a:buAutoNum type="arabicPeriod"/>
            </a:pPr>
            <a:r>
              <a:rPr lang="en-US" altLang="zh-CN" sz="1800" kern="100" dirty="0">
                <a:latin typeface="+mn-lt"/>
                <a:ea typeface="宋体" panose="02010600030101010101" pitchFamily="2" charset="-122"/>
              </a:rPr>
              <a:t>Nicholas, F.W., Tammen, I., &amp; Sydney Informatics Hub, Online Mendelian Inheritance in Animals (OMIA). 2025.</a:t>
            </a:r>
          </a:p>
          <a:p>
            <a:pPr marL="342900" indent="-342900">
              <a:spcBef>
                <a:spcPts val="0"/>
              </a:spcBef>
              <a:buFont typeface="+mj-lt"/>
              <a:buAutoNum type="arabicPeriod"/>
            </a:pPr>
            <a:r>
              <a:rPr lang="en-US" sz="1800" kern="100" dirty="0">
                <a:latin typeface="+mn-lt"/>
                <a:ea typeface="宋体" panose="02010600030101010101" pitchFamily="2" charset="-122"/>
              </a:rPr>
              <a:t>Zhong H, Zhang J, Tan C, Shi J, Yang J, Cai G, Wu Z, Yang H. Pig Coat Color Manipulation by </a:t>
            </a:r>
            <a:r>
              <a:rPr lang="en-US" sz="1800" kern="100" dirty="0" err="1">
                <a:latin typeface="+mn-lt"/>
                <a:ea typeface="宋体" panose="02010600030101010101" pitchFamily="2" charset="-122"/>
              </a:rPr>
              <a:t>MC1R</a:t>
            </a:r>
            <a:r>
              <a:rPr lang="en-US" sz="1800" kern="100" dirty="0">
                <a:latin typeface="+mn-lt"/>
                <a:ea typeface="宋体" panose="02010600030101010101" pitchFamily="2" charset="-122"/>
              </a:rPr>
              <a:t> Gene Editing. Int J Mol Sci. 2022 Sep 8;23(18):10356.</a:t>
            </a:r>
          </a:p>
        </p:txBody>
      </p:sp>
      <p:sp>
        <p:nvSpPr>
          <p:cNvPr id="2" name="矩形 1">
            <a:extLst>
              <a:ext uri="{FF2B5EF4-FFF2-40B4-BE49-F238E27FC236}">
                <a16:creationId xmlns:a16="http://schemas.microsoft.com/office/drawing/2014/main" id="{5676BED6-F307-6EDB-55B1-88AF60342711}"/>
              </a:ext>
            </a:extLst>
          </p:cNvPr>
          <p:cNvSpPr/>
          <p:nvPr/>
        </p:nvSpPr>
        <p:spPr>
          <a:xfrm>
            <a:off x="17973506" y="5683170"/>
            <a:ext cx="9065620" cy="776550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F049F1D4-A295-1C94-EBB2-7A443BF02654}"/>
              </a:ext>
            </a:extLst>
          </p:cNvPr>
          <p:cNvSpPr/>
          <p:nvPr/>
        </p:nvSpPr>
        <p:spPr>
          <a:xfrm>
            <a:off x="27084846" y="6319777"/>
            <a:ext cx="4980884" cy="579561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9BA9543C-631D-C719-EC25-C13325FE3E86}"/>
              </a:ext>
            </a:extLst>
          </p:cNvPr>
          <p:cNvSpPr/>
          <p:nvPr/>
        </p:nvSpPr>
        <p:spPr>
          <a:xfrm>
            <a:off x="26898253" y="6337909"/>
            <a:ext cx="420157" cy="574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2" name="直接箭头连接符 401">
            <a:extLst>
              <a:ext uri="{FF2B5EF4-FFF2-40B4-BE49-F238E27FC236}">
                <a16:creationId xmlns:a16="http://schemas.microsoft.com/office/drawing/2014/main" id="{14D2F15C-0368-2F42-461D-5187305C35D5}"/>
              </a:ext>
            </a:extLst>
          </p:cNvPr>
          <p:cNvCxnSpPr>
            <a:cxnSpLocks/>
            <a:stCxn id="398" idx="3"/>
            <a:endCxn id="412" idx="1"/>
          </p:cNvCxnSpPr>
          <p:nvPr/>
        </p:nvCxnSpPr>
        <p:spPr>
          <a:xfrm>
            <a:off x="25652356" y="7195592"/>
            <a:ext cx="2966790" cy="220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流程图: 过程 14">
            <a:extLst>
              <a:ext uri="{FF2B5EF4-FFF2-40B4-BE49-F238E27FC236}">
                <a16:creationId xmlns:a16="http://schemas.microsoft.com/office/drawing/2014/main" id="{F2C7E820-ECCF-FF77-394E-28B01EFFA248}"/>
              </a:ext>
            </a:extLst>
          </p:cNvPr>
          <p:cNvSpPr/>
          <p:nvPr/>
        </p:nvSpPr>
        <p:spPr>
          <a:xfrm>
            <a:off x="20567855" y="13915320"/>
            <a:ext cx="3876922" cy="964619"/>
          </a:xfrm>
          <a:prstGeom prst="flowChartProcess">
            <a:avLst/>
          </a:prstGeom>
          <a:solidFill>
            <a:srgbClr val="92D05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500" dirty="0">
                <a:solidFill>
                  <a:srgbClr val="404040"/>
                </a:solidFill>
                <a:latin typeface="Calibri" panose="020F0502020204030204" pitchFamily="34" charset="0"/>
                <a:ea typeface="Calibri" panose="020F0502020204030204" pitchFamily="34" charset="0"/>
                <a:cs typeface="Calibri" panose="020F0502020204030204" pitchFamily="34" charset="0"/>
              </a:rPr>
              <a:t>Methodology Adapted </a:t>
            </a:r>
            <a:r>
              <a:rPr lang="en-US" altLang="zh-CN" sz="2500" b="0" i="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for Application Development</a:t>
            </a:r>
          </a:p>
        </p:txBody>
      </p:sp>
      <p:cxnSp>
        <p:nvCxnSpPr>
          <p:cNvPr id="18" name="直接箭头连接符 17">
            <a:extLst>
              <a:ext uri="{FF2B5EF4-FFF2-40B4-BE49-F238E27FC236}">
                <a16:creationId xmlns:a16="http://schemas.microsoft.com/office/drawing/2014/main" id="{17CC2788-B5EF-FF48-4260-37908EC583A2}"/>
              </a:ext>
            </a:extLst>
          </p:cNvPr>
          <p:cNvCxnSpPr>
            <a:cxnSpLocks/>
            <a:stCxn id="2" idx="2"/>
            <a:endCxn id="15" idx="0"/>
          </p:cNvCxnSpPr>
          <p:nvPr/>
        </p:nvCxnSpPr>
        <p:spPr>
          <a:xfrm>
            <a:off x="22506316" y="13448670"/>
            <a:ext cx="0" cy="4666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PosterPresentations.com-48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472</TotalTime>
  <Words>1965</Words>
  <Application>Microsoft Office PowerPoint</Application>
  <PresentationFormat>自定义</PresentationFormat>
  <Paragraphs>192</Paragraphs>
  <Slides>1</Slides>
  <Notes>1</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vt:i4>
      </vt:variant>
    </vt:vector>
  </HeadingPairs>
  <TitlesOfParts>
    <vt:vector size="13" baseType="lpstr">
      <vt:lpstr>DeepSeek-CJK-patch</vt:lpstr>
      <vt:lpstr>DengXian</vt:lpstr>
      <vt:lpstr>Inter</vt:lpstr>
      <vt:lpstr>Arial</vt:lpstr>
      <vt:lpstr>Arial Black</vt:lpstr>
      <vt:lpstr>Calibri</vt:lpstr>
      <vt:lpstr>Courier New</vt:lpstr>
      <vt:lpstr>Times New Roman</vt:lpstr>
      <vt:lpstr>Trebuchet MS</vt:lpstr>
      <vt:lpstr>PosterPresentations.com-48x48-Template</vt:lpstr>
      <vt:lpstr>1_Classic 3 Columns</vt:lpstr>
      <vt:lpstr>Classic - Wide Center</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Hanning Hu</cp:lastModifiedBy>
  <cp:revision>59</cp:revision>
  <dcterms:created xsi:type="dcterms:W3CDTF">2012-02-09T20:53:12Z</dcterms:created>
  <dcterms:modified xsi:type="dcterms:W3CDTF">2025-04-01T03:14:59Z</dcterms:modified>
</cp:coreProperties>
</file>